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handoutMasterIdLst>
    <p:handoutMasterId r:id="rId25"/>
  </p:handoutMasterIdLst>
  <p:sldIdLst>
    <p:sldId id="259" r:id="rId5"/>
    <p:sldId id="269" r:id="rId6"/>
    <p:sldId id="268" r:id="rId7"/>
    <p:sldId id="270" r:id="rId8"/>
    <p:sldId id="275" r:id="rId9"/>
    <p:sldId id="260" r:id="rId10"/>
    <p:sldId id="272" r:id="rId11"/>
    <p:sldId id="273" r:id="rId12"/>
    <p:sldId id="287" r:id="rId13"/>
    <p:sldId id="271" r:id="rId14"/>
    <p:sldId id="277" r:id="rId15"/>
    <p:sldId id="276" r:id="rId16"/>
    <p:sldId id="279" r:id="rId17"/>
    <p:sldId id="274" r:id="rId18"/>
    <p:sldId id="282" r:id="rId19"/>
    <p:sldId id="286" r:id="rId20"/>
    <p:sldId id="278" r:id="rId21"/>
    <p:sldId id="283" r:id="rId22"/>
    <p:sldId id="25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1F209DCD-F016-45AB-BCFF-C54C68452576}">
          <p14:sldIdLst>
            <p14:sldId id="259"/>
            <p14:sldId id="269"/>
            <p14:sldId id="268"/>
            <p14:sldId id="270"/>
            <p14:sldId id="275"/>
            <p14:sldId id="260"/>
            <p14:sldId id="272"/>
            <p14:sldId id="273"/>
            <p14:sldId id="287"/>
            <p14:sldId id="271"/>
            <p14:sldId id="277"/>
            <p14:sldId id="276"/>
            <p14:sldId id="279"/>
            <p14:sldId id="274"/>
            <p14:sldId id="282"/>
            <p14:sldId id="286"/>
            <p14:sldId id="278"/>
            <p14:sldId id="283"/>
            <p14:sldId id="258"/>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503278"/>
    <a:srgbClr val="5A336F"/>
    <a:srgbClr val="765884"/>
    <a:srgbClr val="6F5091"/>
    <a:srgbClr val="F2B8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30" autoAdjust="0"/>
  </p:normalViewPr>
  <p:slideViewPr>
    <p:cSldViewPr snapToGrid="0">
      <p:cViewPr varScale="1">
        <p:scale>
          <a:sx n="80" d="100"/>
          <a:sy n="80" d="100"/>
        </p:scale>
        <p:origin x="-84" y="-6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9" d="100"/>
          <a:sy n="59" d="100"/>
        </p:scale>
        <p:origin x="3006" y="9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35BDC46-4331-454D-B6DA-CC87CCD14DB5}" type="datetimeFigureOut">
              <a:rPr lang="en-US" smtClean="0"/>
              <a:pPr/>
              <a:t>9/2/2016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56616D-76C2-4BB5-80C8-760DA70EA0A8}" type="slidenum">
              <a:rPr lang="en-US" smtClean="0"/>
              <a:pPr/>
              <a:t>‹#›</a:t>
            </a:fld>
            <a:endParaRPr lang="en-US"/>
          </a:p>
        </p:txBody>
      </p:sp>
    </p:spTree>
    <p:extLst>
      <p:ext uri="{BB962C8B-B14F-4D97-AF65-F5344CB8AC3E}">
        <p14:creationId xmlns:p14="http://schemas.microsoft.com/office/powerpoint/2010/main" xmlns="" val="2259553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D0D76-27B4-4C7C-A83A-6CA631507FE4}" type="datetimeFigureOut">
              <a:rPr lang="en-US" smtClean="0"/>
              <a:pPr/>
              <a:t>9/2/2016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92E723-F28B-403D-A8B9-069F86F64F01}" type="slidenum">
              <a:rPr lang="en-US" smtClean="0"/>
              <a:pPr/>
              <a:t>‹#›</a:t>
            </a:fld>
            <a:endParaRPr lang="en-US"/>
          </a:p>
        </p:txBody>
      </p:sp>
    </p:spTree>
    <p:extLst>
      <p:ext uri="{BB962C8B-B14F-4D97-AF65-F5344CB8AC3E}">
        <p14:creationId xmlns:p14="http://schemas.microsoft.com/office/powerpoint/2010/main" xmlns="" val="1825692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a:t>
            </a:fld>
            <a:endParaRPr lang="en-US"/>
          </a:p>
        </p:txBody>
      </p:sp>
    </p:spTree>
    <p:extLst>
      <p:ext uri="{BB962C8B-B14F-4D97-AF65-F5344CB8AC3E}">
        <p14:creationId xmlns:p14="http://schemas.microsoft.com/office/powerpoint/2010/main" xmlns="" val="586066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10</a:t>
            </a:fld>
            <a:endParaRPr lang="en-US"/>
          </a:p>
        </p:txBody>
      </p:sp>
    </p:spTree>
    <p:extLst>
      <p:ext uri="{BB962C8B-B14F-4D97-AF65-F5344CB8AC3E}">
        <p14:creationId xmlns:p14="http://schemas.microsoft.com/office/powerpoint/2010/main" xmlns="" val="2427742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11</a:t>
            </a:fld>
            <a:endParaRPr lang="en-US"/>
          </a:p>
        </p:txBody>
      </p:sp>
    </p:spTree>
    <p:extLst>
      <p:ext uri="{BB962C8B-B14F-4D97-AF65-F5344CB8AC3E}">
        <p14:creationId xmlns:p14="http://schemas.microsoft.com/office/powerpoint/2010/main" xmlns="" val="111186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12</a:t>
            </a:fld>
            <a:endParaRPr lang="en-US"/>
          </a:p>
        </p:txBody>
      </p:sp>
    </p:spTree>
    <p:extLst>
      <p:ext uri="{BB962C8B-B14F-4D97-AF65-F5344CB8AC3E}">
        <p14:creationId xmlns:p14="http://schemas.microsoft.com/office/powerpoint/2010/main" xmlns="" val="687591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13</a:t>
            </a:fld>
            <a:endParaRPr lang="en-US"/>
          </a:p>
        </p:txBody>
      </p:sp>
    </p:spTree>
    <p:extLst>
      <p:ext uri="{BB962C8B-B14F-4D97-AF65-F5344CB8AC3E}">
        <p14:creationId xmlns:p14="http://schemas.microsoft.com/office/powerpoint/2010/main" xmlns="" val="2236641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14</a:t>
            </a:fld>
            <a:endParaRPr lang="en-US"/>
          </a:p>
        </p:txBody>
      </p:sp>
    </p:spTree>
    <p:extLst>
      <p:ext uri="{BB962C8B-B14F-4D97-AF65-F5344CB8AC3E}">
        <p14:creationId xmlns:p14="http://schemas.microsoft.com/office/powerpoint/2010/main" xmlns="" val="18676824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15</a:t>
            </a:fld>
            <a:endParaRPr lang="en-US"/>
          </a:p>
        </p:txBody>
      </p:sp>
    </p:spTree>
    <p:extLst>
      <p:ext uri="{BB962C8B-B14F-4D97-AF65-F5344CB8AC3E}">
        <p14:creationId xmlns:p14="http://schemas.microsoft.com/office/powerpoint/2010/main" xmlns="" val="35956132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16</a:t>
            </a:fld>
            <a:endParaRPr lang="en-US"/>
          </a:p>
        </p:txBody>
      </p:sp>
    </p:spTree>
    <p:extLst>
      <p:ext uri="{BB962C8B-B14F-4D97-AF65-F5344CB8AC3E}">
        <p14:creationId xmlns:p14="http://schemas.microsoft.com/office/powerpoint/2010/main" xmlns="" val="24705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92E723-F28B-403D-A8B9-069F86F64F01}" type="slidenum">
              <a:rPr lang="en-US" smtClean="0"/>
              <a:pPr/>
              <a:t>17</a:t>
            </a:fld>
            <a:endParaRPr lang="en-US"/>
          </a:p>
        </p:txBody>
      </p:sp>
    </p:spTree>
    <p:extLst>
      <p:ext uri="{BB962C8B-B14F-4D97-AF65-F5344CB8AC3E}">
        <p14:creationId xmlns:p14="http://schemas.microsoft.com/office/powerpoint/2010/main" xmlns="" val="2759468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18</a:t>
            </a:fld>
            <a:endParaRPr lang="en-US"/>
          </a:p>
        </p:txBody>
      </p:sp>
    </p:spTree>
    <p:extLst>
      <p:ext uri="{BB962C8B-B14F-4D97-AF65-F5344CB8AC3E}">
        <p14:creationId xmlns:p14="http://schemas.microsoft.com/office/powerpoint/2010/main" xmlns="" val="3428605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19</a:t>
            </a:fld>
            <a:endParaRPr lang="en-US"/>
          </a:p>
        </p:txBody>
      </p:sp>
    </p:spTree>
    <p:extLst>
      <p:ext uri="{BB962C8B-B14F-4D97-AF65-F5344CB8AC3E}">
        <p14:creationId xmlns:p14="http://schemas.microsoft.com/office/powerpoint/2010/main" xmlns="" val="4013632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2</a:t>
            </a:fld>
            <a:endParaRPr lang="en-US"/>
          </a:p>
        </p:txBody>
      </p:sp>
    </p:spTree>
    <p:extLst>
      <p:ext uri="{BB962C8B-B14F-4D97-AF65-F5344CB8AC3E}">
        <p14:creationId xmlns:p14="http://schemas.microsoft.com/office/powerpoint/2010/main" xmlns="" val="848587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3</a:t>
            </a:fld>
            <a:endParaRPr lang="en-US"/>
          </a:p>
        </p:txBody>
      </p:sp>
    </p:spTree>
    <p:extLst>
      <p:ext uri="{BB962C8B-B14F-4D97-AF65-F5344CB8AC3E}">
        <p14:creationId xmlns:p14="http://schemas.microsoft.com/office/powerpoint/2010/main" xmlns="" val="4064534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4</a:t>
            </a:fld>
            <a:endParaRPr lang="en-US"/>
          </a:p>
        </p:txBody>
      </p:sp>
    </p:spTree>
    <p:extLst>
      <p:ext uri="{BB962C8B-B14F-4D97-AF65-F5344CB8AC3E}">
        <p14:creationId xmlns:p14="http://schemas.microsoft.com/office/powerpoint/2010/main" xmlns="" val="4187542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5</a:t>
            </a:fld>
            <a:endParaRPr lang="en-US"/>
          </a:p>
        </p:txBody>
      </p:sp>
    </p:spTree>
    <p:extLst>
      <p:ext uri="{BB962C8B-B14F-4D97-AF65-F5344CB8AC3E}">
        <p14:creationId xmlns:p14="http://schemas.microsoft.com/office/powerpoint/2010/main" xmlns="" val="1901768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6</a:t>
            </a:fld>
            <a:endParaRPr lang="en-US"/>
          </a:p>
        </p:txBody>
      </p:sp>
    </p:spTree>
    <p:extLst>
      <p:ext uri="{BB962C8B-B14F-4D97-AF65-F5344CB8AC3E}">
        <p14:creationId xmlns:p14="http://schemas.microsoft.com/office/powerpoint/2010/main" xmlns="" val="3638913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7</a:t>
            </a:fld>
            <a:endParaRPr lang="en-US"/>
          </a:p>
        </p:txBody>
      </p:sp>
    </p:spTree>
    <p:extLst>
      <p:ext uri="{BB962C8B-B14F-4D97-AF65-F5344CB8AC3E}">
        <p14:creationId xmlns:p14="http://schemas.microsoft.com/office/powerpoint/2010/main" xmlns="" val="1847187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8</a:t>
            </a:fld>
            <a:endParaRPr lang="en-US"/>
          </a:p>
        </p:txBody>
      </p:sp>
    </p:spTree>
    <p:extLst>
      <p:ext uri="{BB962C8B-B14F-4D97-AF65-F5344CB8AC3E}">
        <p14:creationId xmlns:p14="http://schemas.microsoft.com/office/powerpoint/2010/main" xmlns="" val="1994935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592E723-F28B-403D-A8B9-069F86F64F01}" type="slidenum">
              <a:rPr lang="en-US" smtClean="0"/>
              <a:pPr/>
              <a:t>9</a:t>
            </a:fld>
            <a:endParaRPr lang="en-US"/>
          </a:p>
        </p:txBody>
      </p:sp>
    </p:spTree>
    <p:extLst>
      <p:ext uri="{BB962C8B-B14F-4D97-AF65-F5344CB8AC3E}">
        <p14:creationId xmlns:p14="http://schemas.microsoft.com/office/powerpoint/2010/main" xmlns="" val="25666828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FDDE7F7-9603-44BC-AE8B-EA10FDB3B77A}" type="datetimeFigureOut">
              <a:rPr lang="en-US" smtClean="0"/>
              <a:pPr/>
              <a:t>9/2/2016</a:t>
            </a:fld>
            <a:endParaRPr lang="en-US"/>
          </a:p>
        </p:txBody>
      </p:sp>
      <p:sp>
        <p:nvSpPr>
          <p:cNvPr id="5" name="Footer Placeholder 4"/>
          <p:cNvSpPr>
            <a:spLocks noGrp="1"/>
          </p:cNvSpPr>
          <p:nvPr>
            <p:ph type="ftr" sz="quarter" idx="11"/>
          </p:nvPr>
        </p:nvSpPr>
        <p:spPr/>
        <p:txBody>
          <a:bodyPr/>
          <a:lstStyle/>
          <a:p>
            <a:endParaRPr lang="en-US"/>
          </a:p>
        </p:txBody>
      </p:sp>
      <p:sp>
        <p:nvSpPr>
          <p:cNvPr id="10" name="Rectangle 9"/>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08545" y="188149"/>
            <a:ext cx="4370762" cy="723969"/>
          </a:xfrm>
          <a:prstGeom prst="rect">
            <a:avLst/>
          </a:prstGeom>
        </p:spPr>
      </p:pic>
      <p:sp>
        <p:nvSpPr>
          <p:cNvPr id="13" name="Text Placeholder 5"/>
          <p:cNvSpPr>
            <a:spLocks noGrp="1"/>
          </p:cNvSpPr>
          <p:nvPr>
            <p:ph type="body" sz="quarter" idx="13" hasCustomPrompt="1"/>
          </p:nvPr>
        </p:nvSpPr>
        <p:spPr>
          <a:xfrm>
            <a:off x="208545" y="6084115"/>
            <a:ext cx="2072529" cy="419100"/>
          </a:xfrm>
          <a:prstGeom prst="rect">
            <a:avLst/>
          </a:prstGeom>
        </p:spPr>
        <p:txBody>
          <a:bodyPr/>
          <a:lstStyle>
            <a:lvl1pPr marL="0" indent="0">
              <a:buNone/>
              <a:defRPr sz="1800">
                <a:solidFill>
                  <a:schemeClr val="bg1"/>
                </a:solidFill>
                <a:latin typeface="Arial" panose="020B0604020202020204" pitchFamily="34" charset="0"/>
                <a:cs typeface="Arial" panose="020B0604020202020204" pitchFamily="34" charset="0"/>
              </a:defRPr>
            </a:lvl1pPr>
          </a:lstStyle>
          <a:p>
            <a:pPr lvl="0"/>
            <a:r>
              <a:rPr lang="en-US" sz="1800" dirty="0" smtClean="0">
                <a:latin typeface="Arial" panose="020B0604020202020204" pitchFamily="34" charset="0"/>
                <a:cs typeface="Arial" panose="020B0604020202020204" pitchFamily="34" charset="0"/>
              </a:rPr>
              <a:t>Month Year Here</a:t>
            </a:r>
            <a:endParaRPr lang="en-US" dirty="0"/>
          </a:p>
        </p:txBody>
      </p:sp>
      <p:sp>
        <p:nvSpPr>
          <p:cNvPr id="6" name="Text Placeholder 5"/>
          <p:cNvSpPr>
            <a:spLocks noGrp="1"/>
          </p:cNvSpPr>
          <p:nvPr>
            <p:ph type="body" sz="quarter" idx="14" hasCustomPrompt="1"/>
          </p:nvPr>
        </p:nvSpPr>
        <p:spPr>
          <a:xfrm>
            <a:off x="657225" y="1828800"/>
            <a:ext cx="6415088" cy="561975"/>
          </a:xfrm>
          <a:prstGeom prst="rect">
            <a:avLst/>
          </a:prstGeom>
        </p:spPr>
        <p:txBody>
          <a:bodyPr/>
          <a:lstStyle>
            <a:lvl1pPr marL="0" indent="0">
              <a:buNone/>
              <a:defRPr sz="3200" b="1" baseline="0">
                <a:solidFill>
                  <a:srgbClr val="503278"/>
                </a:solidFill>
                <a:latin typeface="Arial" panose="020B0604020202020204" pitchFamily="34" charset="0"/>
                <a:cs typeface="Arial" panose="020B0604020202020204" pitchFamily="34" charset="0"/>
              </a:defRPr>
            </a:lvl1pPr>
          </a:lstStyle>
          <a:p>
            <a:pPr lvl="0"/>
            <a:r>
              <a:rPr lang="en-US" sz="3200" dirty="0" smtClean="0">
                <a:latin typeface="Arial" panose="020B0604020202020204" pitchFamily="34" charset="0"/>
                <a:cs typeface="Arial" panose="020B0604020202020204" pitchFamily="34" charset="0"/>
              </a:rPr>
              <a:t>Insert Title Here</a:t>
            </a:r>
            <a:endParaRPr lang="en-US" dirty="0"/>
          </a:p>
        </p:txBody>
      </p:sp>
      <p:sp>
        <p:nvSpPr>
          <p:cNvPr id="8" name="Text Placeholder 7"/>
          <p:cNvSpPr>
            <a:spLocks noGrp="1"/>
          </p:cNvSpPr>
          <p:nvPr>
            <p:ph type="body" sz="quarter" idx="15" hasCustomPrompt="1"/>
          </p:nvPr>
        </p:nvSpPr>
        <p:spPr>
          <a:xfrm>
            <a:off x="657225" y="2566988"/>
            <a:ext cx="4751388" cy="1498600"/>
          </a:xfrm>
          <a:prstGeom prst="rect">
            <a:avLst/>
          </a:prstGeom>
        </p:spPr>
        <p:txBody>
          <a:bodyPr/>
          <a:lstStyle>
            <a:lvl1pPr marL="0" indent="0">
              <a:buNone/>
              <a:defRPr sz="1800" baseline="0">
                <a:solidFill>
                  <a:srgbClr val="6F5091"/>
                </a:solidFill>
                <a:latin typeface="Arial" panose="020B0604020202020204" pitchFamily="34" charset="0"/>
                <a:cs typeface="Arial" panose="020B0604020202020204" pitchFamily="34" charset="0"/>
              </a:defRPr>
            </a:lvl1pPr>
          </a:lstStyle>
          <a:p>
            <a:pPr lvl="0"/>
            <a:r>
              <a:rPr lang="en-US" sz="1800" dirty="0" smtClean="0">
                <a:latin typeface="Arial" panose="020B0604020202020204" pitchFamily="34" charset="0"/>
                <a:cs typeface="Arial" panose="020B0604020202020204" pitchFamily="34" charset="0"/>
              </a:rPr>
              <a:t>Insert subtitle(s) here</a:t>
            </a:r>
            <a:endParaRPr lang="en-US" dirty="0"/>
          </a:p>
        </p:txBody>
      </p:sp>
    </p:spTree>
    <p:extLst>
      <p:ext uri="{BB962C8B-B14F-4D97-AF65-F5344CB8AC3E}">
        <p14:creationId xmlns:p14="http://schemas.microsoft.com/office/powerpoint/2010/main" xmlns="" val="19692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astSlide">
    <p:spTree>
      <p:nvGrpSpPr>
        <p:cNvPr id="1" name=""/>
        <p:cNvGrpSpPr/>
        <p:nvPr/>
      </p:nvGrpSpPr>
      <p:grpSpPr>
        <a:xfrm>
          <a:off x="0" y="0"/>
          <a:ext cx="0" cy="0"/>
          <a:chOff x="0" y="0"/>
          <a:chExt cx="0" cy="0"/>
        </a:xfrm>
      </p:grpSpPr>
      <p:sp>
        <p:nvSpPr>
          <p:cNvPr id="6" name="Rectangle 5"/>
          <p:cNvSpPr/>
          <p:nvPr userDrawn="1"/>
        </p:nvSpPr>
        <p:spPr>
          <a:xfrm>
            <a:off x="0" y="5670940"/>
            <a:ext cx="12192000" cy="1198605"/>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5545570"/>
            <a:ext cx="12192000" cy="125370"/>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381946" y="6338276"/>
            <a:ext cx="1729442" cy="440281"/>
          </a:xfrm>
          <a:prstGeom prst="rect">
            <a:avLst/>
          </a:prstGeom>
        </p:spPr>
      </p:pic>
      <p:sp>
        <p:nvSpPr>
          <p:cNvPr id="12" name="Text Placeholder 11"/>
          <p:cNvSpPr>
            <a:spLocks noGrp="1"/>
          </p:cNvSpPr>
          <p:nvPr>
            <p:ph type="body" sz="quarter" idx="10" hasCustomPrompt="1"/>
          </p:nvPr>
        </p:nvSpPr>
        <p:spPr>
          <a:xfrm>
            <a:off x="611911" y="982076"/>
            <a:ext cx="7045325" cy="511175"/>
          </a:xfrm>
          <a:prstGeom prst="rect">
            <a:avLst/>
          </a:prstGeom>
        </p:spPr>
        <p:txBody>
          <a:bodyPr/>
          <a:lstStyle>
            <a:lvl1pPr marL="0" indent="0">
              <a:buNone/>
              <a:defRPr sz="3200" b="1" baseline="0"/>
            </a:lvl1pPr>
          </a:lstStyle>
          <a:p>
            <a:pPr lvl="0"/>
            <a:r>
              <a:rPr lang="en-US" dirty="0" smtClean="0"/>
              <a:t>Contact Person Information Here</a:t>
            </a:r>
            <a:endParaRPr lang="en-US" dirty="0"/>
          </a:p>
        </p:txBody>
      </p:sp>
      <p:sp>
        <p:nvSpPr>
          <p:cNvPr id="3" name="Text Placeholder 2"/>
          <p:cNvSpPr>
            <a:spLocks noGrp="1"/>
          </p:cNvSpPr>
          <p:nvPr>
            <p:ph type="body" sz="quarter" idx="11" hasCustomPrompt="1"/>
          </p:nvPr>
        </p:nvSpPr>
        <p:spPr>
          <a:xfrm>
            <a:off x="611911" y="1905000"/>
            <a:ext cx="2887193" cy="473609"/>
          </a:xfrm>
          <a:prstGeom prst="rect">
            <a:avLst/>
          </a:prstGeom>
        </p:spPr>
        <p:txBody>
          <a:bodyPr/>
          <a:lstStyle>
            <a:lvl1pPr marL="0" indent="0">
              <a:buNone/>
              <a:defRPr sz="2400" b="1" i="1" baseline="0">
                <a:solidFill>
                  <a:schemeClr val="tx1"/>
                </a:solidFill>
              </a:defRPr>
            </a:lvl1pPr>
          </a:lstStyle>
          <a:p>
            <a:pPr lvl="0"/>
            <a:r>
              <a:rPr lang="en-US" dirty="0" smtClean="0"/>
              <a:t>Contact Us:</a:t>
            </a:r>
          </a:p>
        </p:txBody>
      </p:sp>
      <p:sp>
        <p:nvSpPr>
          <p:cNvPr id="5" name="Text Placeholder 4"/>
          <p:cNvSpPr>
            <a:spLocks noGrp="1"/>
          </p:cNvSpPr>
          <p:nvPr>
            <p:ph type="body" sz="quarter" idx="12" hasCustomPrompt="1"/>
          </p:nvPr>
        </p:nvSpPr>
        <p:spPr>
          <a:xfrm>
            <a:off x="611911" y="2406183"/>
            <a:ext cx="3132137" cy="768350"/>
          </a:xfrm>
          <a:prstGeom prst="rect">
            <a:avLst/>
          </a:prstGeom>
        </p:spPr>
        <p:txBody>
          <a:bodyPr/>
          <a:lstStyle>
            <a:lvl1pPr marL="0" indent="0">
              <a:buNone/>
              <a:defRPr sz="2400" baseline="0">
                <a:solidFill>
                  <a:srgbClr val="503278"/>
                </a:solidFill>
              </a:defRPr>
            </a:lvl1pPr>
          </a:lstStyle>
          <a:p>
            <a:pPr lvl="0"/>
            <a:r>
              <a:rPr lang="en-US" dirty="0" smtClean="0"/>
              <a:t>Email Address(</a:t>
            </a:r>
            <a:r>
              <a:rPr lang="en-US" dirty="0" err="1" smtClean="0"/>
              <a:t>es</a:t>
            </a:r>
            <a:r>
              <a:rPr lang="en-US" dirty="0" smtClean="0"/>
              <a:t>)</a:t>
            </a:r>
            <a:endParaRPr lang="en-US" dirty="0"/>
          </a:p>
        </p:txBody>
      </p:sp>
    </p:spTree>
    <p:extLst>
      <p:ext uri="{BB962C8B-B14F-4D97-AF65-F5344CB8AC3E}">
        <p14:creationId xmlns:p14="http://schemas.microsoft.com/office/powerpoint/2010/main" xmlns="" val="3746190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773192"/>
            <a:ext cx="10515600" cy="1052434"/>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8" name="Rectangle 7"/>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9" name="Picture 8"/>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6"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4" name="TextBox 3"/>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78342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1850" y="1709738"/>
            <a:ext cx="10515600" cy="2852737"/>
          </a:xfrm>
        </p:spPr>
        <p:txBody>
          <a:bodyPr anchor="b"/>
          <a:lstStyle>
            <a:lvl1pPr>
              <a:defRPr sz="6000"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200">
                <a:solidFill>
                  <a:schemeClr val="bg1">
                    <a:lumMod val="50000"/>
                  </a:schemeClr>
                </a:solidFill>
                <a:latin typeface="+mn-lt"/>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5" name="Footer Placeholder 4"/>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557081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656860"/>
            <a:ext cx="10515600" cy="1168765"/>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568962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85817"/>
            <a:ext cx="10515600" cy="1004539"/>
          </a:xfrm>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200" b="1">
                <a:solidFill>
                  <a:schemeClr val="tx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lvl1pPr>
              <a:defRPr sz="2200">
                <a:solidFill>
                  <a:schemeClr val="tx1"/>
                </a:solidFill>
                <a:latin typeface="Arial" panose="020B0604020202020204" pitchFamily="34" charset="0"/>
                <a:cs typeface="Arial" panose="020B0604020202020204" pitchFamily="34" charset="0"/>
              </a:defRPr>
            </a:lvl1pPr>
            <a:lvl2pPr>
              <a:defRPr sz="2200">
                <a:solidFill>
                  <a:schemeClr val="tx1"/>
                </a:solidFill>
                <a:latin typeface="Arial" panose="020B0604020202020204" pitchFamily="34" charset="0"/>
                <a:cs typeface="Arial" panose="020B0604020202020204" pitchFamily="34" charset="0"/>
              </a:defRPr>
            </a:lvl2pPr>
            <a:lvl3pPr>
              <a:defRPr sz="2200">
                <a:solidFill>
                  <a:schemeClr val="tx1"/>
                </a:solidFill>
                <a:latin typeface="Arial" panose="020B0604020202020204" pitchFamily="34" charset="0"/>
                <a:cs typeface="Arial" panose="020B0604020202020204" pitchFamily="34" charset="0"/>
              </a:defRPr>
            </a:lvl3pPr>
            <a:lvl4pPr>
              <a:defRPr sz="2200">
                <a:solidFill>
                  <a:schemeClr val="tx1"/>
                </a:solidFill>
                <a:latin typeface="Arial" panose="020B0604020202020204" pitchFamily="34" charset="0"/>
                <a:cs typeface="Arial" panose="020B0604020202020204" pitchFamily="34" charset="0"/>
              </a:defRPr>
            </a:lvl4pPr>
            <a:lvl5pPr>
              <a:defRPr sz="2200">
                <a:solidFill>
                  <a:schemeClr val="tx1"/>
                </a:solidFill>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10" name="Rectangle 9"/>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11" name="Rectangle 10"/>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2" name="Picture 1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13"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5" name="TextBox 14"/>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2842129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0">
                <a:solidFill>
                  <a:srgbClr val="503278"/>
                </a:solidFill>
                <a:latin typeface="+mj-lt"/>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7" name="Rectangle 6"/>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8" name="Picture 7"/>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9"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1" name="TextBox 10"/>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311542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6" name="Rectangle 5"/>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7" name="Picture 6"/>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8"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0" name="TextBox 9"/>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94455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816864"/>
            <a:ext cx="3932237" cy="1240535"/>
          </a:xfrm>
        </p:spPr>
        <p:txBody>
          <a:bodyPr anchor="b"/>
          <a:lstStyle>
            <a:lvl1pPr>
              <a:defRPr sz="3200">
                <a:solidFill>
                  <a:srgbClr val="503278"/>
                </a:solidFill>
                <a:latin typeface="+mj-lt"/>
                <a:cs typeface="Arial" panose="020B0604020202020204" pitchFamily="34" charset="0"/>
              </a:defRPr>
            </a:lvl1pPr>
          </a:lstStyle>
          <a:p>
            <a:r>
              <a:rPr lang="en-US" b="1" dirty="0" smtClean="0">
                <a:solidFill>
                  <a:srgbClr val="503278"/>
                </a:solidFill>
                <a:latin typeface="Arial" panose="020B0604020202020204" pitchFamily="34" charset="0"/>
                <a:cs typeface="Arial" panose="020B0604020202020204" pitchFamily="34" charset="0"/>
              </a:rPr>
              <a:t>Put Text Here</a:t>
            </a:r>
            <a:endParaRPr lang="en-US" dirty="0"/>
          </a:p>
        </p:txBody>
      </p:sp>
      <p:sp>
        <p:nvSpPr>
          <p:cNvPr id="3" name="Content Placeholder 2"/>
          <p:cNvSpPr>
            <a:spLocks noGrp="1"/>
          </p:cNvSpPr>
          <p:nvPr>
            <p:ph idx="1"/>
          </p:nvPr>
        </p:nvSpPr>
        <p:spPr>
          <a:xfrm>
            <a:off x="5183188" y="816865"/>
            <a:ext cx="6172200" cy="5044186"/>
          </a:xfrm>
          <a:prstGeom prst="rect">
            <a:avLst/>
          </a:prstGeom>
        </p:spPr>
        <p:txBody>
          <a:bodyPr/>
          <a:lstStyle>
            <a:lvl1pPr>
              <a:defRPr sz="2200">
                <a:solidFill>
                  <a:schemeClr val="tx1"/>
                </a:solidFill>
                <a:latin typeface="+mn-lt"/>
                <a:cs typeface="Arial" panose="020B0604020202020204" pitchFamily="34" charset="0"/>
              </a:defRPr>
            </a:lvl1pPr>
            <a:lvl2pPr>
              <a:defRPr sz="2200">
                <a:solidFill>
                  <a:schemeClr val="tx1"/>
                </a:solidFill>
                <a:latin typeface="+mn-lt"/>
                <a:cs typeface="Arial" panose="020B0604020202020204" pitchFamily="34" charset="0"/>
              </a:defRPr>
            </a:lvl2pPr>
            <a:lvl3pPr>
              <a:defRPr sz="2200">
                <a:solidFill>
                  <a:schemeClr val="tx1"/>
                </a:solidFill>
                <a:latin typeface="+mn-lt"/>
                <a:cs typeface="Arial" panose="020B0604020202020204" pitchFamily="34" charset="0"/>
              </a:defRPr>
            </a:lvl3pPr>
            <a:lvl4pPr>
              <a:defRPr sz="2200">
                <a:solidFill>
                  <a:schemeClr val="tx1"/>
                </a:solidFill>
                <a:latin typeface="+mn-lt"/>
                <a:cs typeface="Arial" panose="020B0604020202020204" pitchFamily="34" charset="0"/>
              </a:defRPr>
            </a:lvl4pPr>
            <a:lvl5pPr>
              <a:defRPr sz="2200">
                <a:solidFill>
                  <a:schemeClr val="tx1"/>
                </a:solidFill>
                <a:latin typeface="+mn-lt"/>
                <a:cs typeface="Arial" panose="020B0604020202020204"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2784861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701836"/>
            <a:ext cx="3932237" cy="1355563"/>
          </a:xfrm>
        </p:spPr>
        <p:txBody>
          <a:bodyPr anchor="b">
            <a:normAutofit/>
          </a:bodyPr>
          <a:lstStyle>
            <a:lvl1pPr>
              <a:defRPr sz="3200">
                <a:solidFill>
                  <a:srgbClr val="503278"/>
                </a:solidFill>
                <a:latin typeface="+mj-lt"/>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701837"/>
            <a:ext cx="6172200" cy="515921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2200">
                <a:solidFill>
                  <a:schemeClr val="tx1"/>
                </a:solidFill>
                <a:latin typeface="+mn-lt"/>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p:cNvSpPr/>
          <p:nvPr userDrawn="1"/>
        </p:nvSpPr>
        <p:spPr>
          <a:xfrm>
            <a:off x="0" y="156100"/>
            <a:ext cx="12192000" cy="389652"/>
          </a:xfrm>
          <a:prstGeom prst="rect">
            <a:avLst/>
          </a:prstGeom>
          <a:solidFill>
            <a:srgbClr val="50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B800"/>
              </a:solidFill>
            </a:endParaRPr>
          </a:p>
        </p:txBody>
      </p:sp>
      <p:sp>
        <p:nvSpPr>
          <p:cNvPr id="9" name="Rectangle 8"/>
          <p:cNvSpPr/>
          <p:nvPr userDrawn="1"/>
        </p:nvSpPr>
        <p:spPr>
          <a:xfrm>
            <a:off x="0" y="15"/>
            <a:ext cx="12192000" cy="156085"/>
          </a:xfrm>
          <a:prstGeom prst="rect">
            <a:avLst/>
          </a:prstGeom>
          <a:solidFill>
            <a:srgbClr val="F2B80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pic>
        <p:nvPicPr>
          <p:cNvPr id="10" name="Picture 9"/>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159999" y="6352627"/>
            <a:ext cx="1954776" cy="439658"/>
          </a:xfrm>
          <a:prstGeom prst="rect">
            <a:avLst/>
          </a:prstGeom>
        </p:spPr>
      </p:pic>
      <p:sp>
        <p:nvSpPr>
          <p:cNvPr id="11" name="Content Placeholder 5"/>
          <p:cNvSpPr>
            <a:spLocks noGrp="1"/>
          </p:cNvSpPr>
          <p:nvPr>
            <p:ph sz="quarter" idx="12" hasCustomPrompt="1"/>
          </p:nvPr>
        </p:nvSpPr>
        <p:spPr>
          <a:xfrm>
            <a:off x="231775" y="155575"/>
            <a:ext cx="3806825" cy="390525"/>
          </a:xfrm>
          <a:prstGeom prst="rect">
            <a:avLst/>
          </a:prstGeom>
        </p:spPr>
        <p:txBody>
          <a:bodyPr/>
          <a:lstStyle>
            <a:lvl1pPr marL="0" indent="0">
              <a:buNone/>
              <a:defRPr sz="1600" baseline="0">
                <a:solidFill>
                  <a:schemeClr val="bg1"/>
                </a:solidFill>
              </a:defRPr>
            </a:lvl1pPr>
          </a:lstStyle>
          <a:p>
            <a:pPr lvl="0"/>
            <a:r>
              <a:rPr lang="en-US" dirty="0" smtClean="0"/>
              <a:t>Put Date Here</a:t>
            </a:r>
            <a:endParaRPr lang="en-US" dirty="0"/>
          </a:p>
        </p:txBody>
      </p:sp>
      <p:sp>
        <p:nvSpPr>
          <p:cNvPr id="13" name="TextBox 12"/>
          <p:cNvSpPr txBox="1"/>
          <p:nvPr userDrawn="1"/>
        </p:nvSpPr>
        <p:spPr>
          <a:xfrm>
            <a:off x="8621486" y="185719"/>
            <a:ext cx="3336052" cy="338554"/>
          </a:xfrm>
          <a:prstGeom prst="rect">
            <a:avLst/>
          </a:prstGeom>
          <a:noFill/>
        </p:spPr>
        <p:txBody>
          <a:bodyPr wrap="square" rtlCol="0">
            <a:spAutoFit/>
          </a:bodyPr>
          <a:lstStyle/>
          <a:p>
            <a:pPr algn="r"/>
            <a:fld id="{A9B235A3-0D85-4059-91E2-0DDBFD540D92}" type="slidenum">
              <a:rPr lang="en-US" sz="1600" smtClean="0">
                <a:solidFill>
                  <a:schemeClr val="bg1"/>
                </a:solidFill>
              </a:rPr>
              <a:pPr algn="r"/>
              <a:t>‹#›</a:t>
            </a:fld>
            <a:endParaRPr lang="en-US" sz="1600" dirty="0">
              <a:solidFill>
                <a:schemeClr val="bg1"/>
              </a:solidFill>
            </a:endParaRPr>
          </a:p>
        </p:txBody>
      </p:sp>
    </p:spTree>
    <p:extLst>
      <p:ext uri="{BB962C8B-B14F-4D97-AF65-F5344CB8AC3E}">
        <p14:creationId xmlns:p14="http://schemas.microsoft.com/office/powerpoint/2010/main" xmlns="" val="305077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257576"/>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DDE7F7-9603-44BC-AE8B-EA10FDB3B77A}" type="datetimeFigureOut">
              <a:rPr lang="en-US" smtClean="0"/>
              <a:pPr/>
              <a:t>9/2/2016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C229FA-BA79-4B40-91A2-65580036BAE7}" type="slidenum">
              <a:rPr lang="en-US" smtClean="0"/>
              <a:pPr/>
              <a:t>‹#›</a:t>
            </a:fld>
            <a:endParaRPr lang="en-US"/>
          </a:p>
        </p:txBody>
      </p:sp>
    </p:spTree>
    <p:extLst>
      <p:ext uri="{BB962C8B-B14F-4D97-AF65-F5344CB8AC3E}">
        <p14:creationId xmlns:p14="http://schemas.microsoft.com/office/powerpoint/2010/main" xmlns="" val="2324631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smtClean="0"/>
              <a:t>August </a:t>
            </a:r>
            <a:r>
              <a:rPr lang="en-US" dirty="0" smtClean="0"/>
              <a:t> 2016</a:t>
            </a:r>
            <a:endParaRPr lang="en-US" dirty="0" smtClean="0"/>
          </a:p>
          <a:p>
            <a:endParaRPr lang="en-US" dirty="0"/>
          </a:p>
        </p:txBody>
      </p:sp>
      <p:sp>
        <p:nvSpPr>
          <p:cNvPr id="3" name="Text Placeholder 2"/>
          <p:cNvSpPr>
            <a:spLocks noGrp="1"/>
          </p:cNvSpPr>
          <p:nvPr>
            <p:ph type="body" sz="quarter" idx="14"/>
          </p:nvPr>
        </p:nvSpPr>
        <p:spPr>
          <a:xfrm>
            <a:off x="657224" y="1828800"/>
            <a:ext cx="9313041" cy="561975"/>
          </a:xfrm>
        </p:spPr>
        <p:txBody>
          <a:bodyPr/>
          <a:lstStyle/>
          <a:p>
            <a:r>
              <a:rPr lang="en-US" dirty="0" smtClean="0"/>
              <a:t>NYS Medicaid Incontinence Supply Management Program</a:t>
            </a:r>
          </a:p>
          <a:p>
            <a:endParaRPr lang="en-US" dirty="0"/>
          </a:p>
        </p:txBody>
      </p:sp>
    </p:spTree>
    <p:extLst>
      <p:ext uri="{BB962C8B-B14F-4D97-AF65-F5344CB8AC3E}">
        <p14:creationId xmlns:p14="http://schemas.microsoft.com/office/powerpoint/2010/main" xmlns="" val="1435326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Verification of Minimum Quality Standards</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a:p>
          <a:p>
            <a:pPr>
              <a:buFont typeface="Wingdings" panose="05000000000000000000" pitchFamily="2" charset="2"/>
              <a:buChar char="§"/>
            </a:pPr>
            <a:r>
              <a:rPr lang="en-US" dirty="0" smtClean="0"/>
              <a:t>If products are purchased from Twin Med under the Program:</a:t>
            </a:r>
          </a:p>
          <a:p>
            <a:pPr marL="0" indent="0">
              <a:buNone/>
            </a:pPr>
            <a:endParaRPr lang="en-US" dirty="0" smtClean="0"/>
          </a:p>
          <a:p>
            <a:pPr lvl="1">
              <a:buFont typeface="Wingdings" panose="05000000000000000000" pitchFamily="2" charset="2"/>
              <a:buChar char="§"/>
            </a:pPr>
            <a:r>
              <a:rPr lang="en-US" dirty="0" smtClean="0"/>
              <a:t>An enrolled Medicaid provider does not have to verify incontinence product quality standards </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Documentation demonstrating that the products meet the minimum quality standards will be maintained by Twin Med, LLC and available on request</a:t>
            </a: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2279497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Verification of Minimum Quality Standards </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If products are </a:t>
            </a:r>
            <a:r>
              <a:rPr lang="en-US" b="1" dirty="0" smtClean="0"/>
              <a:t>NOT</a:t>
            </a:r>
            <a:r>
              <a:rPr lang="en-US" dirty="0" smtClean="0"/>
              <a:t> purchased </a:t>
            </a:r>
            <a:r>
              <a:rPr lang="en-US" dirty="0"/>
              <a:t>from Twin Med under the Program:</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The Medicaid providers will be responsible </a:t>
            </a:r>
            <a:r>
              <a:rPr lang="en-US" dirty="0"/>
              <a:t>for </a:t>
            </a:r>
            <a:r>
              <a:rPr lang="en-US" dirty="0" smtClean="0"/>
              <a:t>verification </a:t>
            </a:r>
            <a:r>
              <a:rPr lang="en-US" dirty="0"/>
              <a:t>t</a:t>
            </a:r>
            <a:r>
              <a:rPr lang="en-US" dirty="0" smtClean="0"/>
              <a:t>hat products dispensed meet </a:t>
            </a:r>
            <a:r>
              <a:rPr lang="en-US" dirty="0"/>
              <a:t>the </a:t>
            </a:r>
            <a:r>
              <a:rPr lang="en-US" dirty="0" smtClean="0"/>
              <a:t>Department’s minimum quality standards</a:t>
            </a:r>
          </a:p>
          <a:p>
            <a:pPr lvl="1">
              <a:buFont typeface="Wingdings" panose="05000000000000000000" pitchFamily="2" charset="2"/>
              <a:buChar char="§"/>
            </a:pPr>
            <a:endParaRPr lang="en-US" dirty="0" smtClean="0"/>
          </a:p>
          <a:p>
            <a:pPr lvl="1">
              <a:buFont typeface="Wingdings" panose="05000000000000000000" pitchFamily="2" charset="2"/>
              <a:buChar char="§"/>
            </a:pPr>
            <a:r>
              <a:rPr lang="en-US" dirty="0" smtClean="0"/>
              <a:t>Verification must be through an independent testing laboratory facility</a:t>
            </a:r>
          </a:p>
          <a:p>
            <a:pPr marL="457200" lvl="1" indent="0">
              <a:buNone/>
            </a:pPr>
            <a:r>
              <a:rPr lang="en-US" dirty="0" smtClean="0"/>
              <a:t>	</a:t>
            </a:r>
          </a:p>
          <a:p>
            <a:pPr lvl="1">
              <a:buFont typeface="Wingdings" panose="05000000000000000000" pitchFamily="2" charset="2"/>
              <a:buChar char="§"/>
            </a:pPr>
            <a:r>
              <a:rPr lang="en-US" dirty="0" smtClean="0"/>
              <a:t>The Provider is responsible for keeping all verification documentation onsite</a:t>
            </a:r>
          </a:p>
          <a:p>
            <a:pPr marL="457200" lvl="1" indent="0">
              <a:buNone/>
            </a:pPr>
            <a:endParaRPr lang="en-US" dirty="0" smtClean="0"/>
          </a:p>
          <a:p>
            <a:pPr lvl="1">
              <a:buFont typeface="Wingdings" panose="05000000000000000000" pitchFamily="2" charset="2"/>
              <a:buChar char="§"/>
            </a:pPr>
            <a:r>
              <a:rPr lang="en-US" dirty="0" smtClean="0"/>
              <a:t>Documentation must be maintained for at least 6 years from the date of the order and produced to the NYS Department of Health or the Office of the Medicaid Inspector General when requested</a:t>
            </a:r>
          </a:p>
          <a:p>
            <a:endParaRPr lang="en-US" dirty="0">
              <a:solidFill>
                <a:srgbClr val="FF0000"/>
              </a:solidFill>
            </a:endParaRP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141848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a:t>
            </a:r>
            <a:r>
              <a:rPr lang="en-US" sz="3000" dirty="0" smtClean="0"/>
              <a:t>Program</a:t>
            </a:r>
            <a:br>
              <a:rPr lang="en-US" sz="3000" dirty="0" smtClean="0"/>
            </a:br>
            <a:r>
              <a:rPr lang="en-US" sz="3000" dirty="0" smtClean="0"/>
              <a:t>Provider Ordering and Customer Support</a:t>
            </a:r>
            <a:br>
              <a:rPr lang="en-US" sz="3000" dirty="0" smtClean="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Providers </a:t>
            </a:r>
            <a:r>
              <a:rPr lang="en-US" dirty="0"/>
              <a:t>will </a:t>
            </a:r>
            <a:r>
              <a:rPr lang="en-US" dirty="0" smtClean="0"/>
              <a:t>be </a:t>
            </a:r>
            <a:r>
              <a:rPr lang="en-US" dirty="0"/>
              <a:t>able to place orders with Twin Med 24 hours per day, seven (7) days per week either online, via fax, or through a dedicated toll free phone </a:t>
            </a:r>
            <a:r>
              <a:rPr lang="en-US" dirty="0" smtClean="0"/>
              <a:t>line</a:t>
            </a:r>
          </a:p>
          <a:p>
            <a:pPr>
              <a:buFont typeface="Wingdings" panose="05000000000000000000" pitchFamily="2" charset="2"/>
              <a:buChar char="§"/>
            </a:pPr>
            <a:r>
              <a:rPr lang="en-US" dirty="0"/>
              <a:t>Twin Med’s customer service support will provide live call support </a:t>
            </a:r>
            <a:r>
              <a:rPr lang="en-US" dirty="0" smtClean="0"/>
              <a:t>that is available </a:t>
            </a:r>
            <a:r>
              <a:rPr lang="en-US" dirty="0"/>
              <a:t>during normal business hours of 9am to 5pm </a:t>
            </a:r>
            <a:r>
              <a:rPr lang="en-US" dirty="0" smtClean="0"/>
              <a:t>ET</a:t>
            </a:r>
          </a:p>
          <a:p>
            <a:pPr>
              <a:buFont typeface="Wingdings" panose="05000000000000000000" pitchFamily="2" charset="2"/>
              <a:buChar char="§"/>
            </a:pPr>
            <a:r>
              <a:rPr lang="en-US" dirty="0" smtClean="0"/>
              <a:t>Twin Med </a:t>
            </a:r>
            <a:r>
              <a:rPr lang="en-US" dirty="0"/>
              <a:t>will make product options, sizing/fit and minimum quality standards </a:t>
            </a:r>
            <a:r>
              <a:rPr lang="en-US" dirty="0" smtClean="0"/>
              <a:t>ratings available </a:t>
            </a:r>
            <a:r>
              <a:rPr lang="en-US" dirty="0"/>
              <a:t>to </a:t>
            </a:r>
            <a:r>
              <a:rPr lang="en-US" dirty="0" smtClean="0"/>
              <a:t>Medicaid providers </a:t>
            </a:r>
          </a:p>
          <a:p>
            <a:pPr>
              <a:buFont typeface="Wingdings" panose="05000000000000000000" pitchFamily="2" charset="2"/>
              <a:buChar char="§"/>
            </a:pPr>
            <a:r>
              <a:rPr lang="en-US" dirty="0" smtClean="0"/>
              <a:t>A </a:t>
            </a:r>
            <a:r>
              <a:rPr lang="en-US" dirty="0"/>
              <a:t>complaint resolution process will be in place to address unanswered or unresolved questions and concerns.  Email responses to the enrolled provider will be returned within two (2) business </a:t>
            </a:r>
            <a:r>
              <a:rPr lang="en-US" dirty="0" smtClean="0"/>
              <a:t>days</a:t>
            </a:r>
            <a:endParaRPr lang="en-US" dirty="0"/>
          </a:p>
          <a:p>
            <a:pPr marL="0" indent="0">
              <a:buNone/>
            </a:pP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121106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r>
              <a:rPr lang="en-US" sz="3000" dirty="0"/>
              <a:t/>
            </a:r>
            <a:br>
              <a:rPr lang="en-US" sz="3000" dirty="0"/>
            </a:br>
            <a:r>
              <a:rPr lang="en-US" sz="3000" dirty="0" smtClean="0"/>
              <a:t>Twin Med Formulary and Pricing</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Pricing and the incontinence formulary may be found at www.twinmedny.com or www.emedny.org </a:t>
            </a:r>
          </a:p>
          <a:p>
            <a:pPr>
              <a:buFont typeface="Wingdings" panose="05000000000000000000" pitchFamily="2" charset="2"/>
              <a:buChar char="§"/>
            </a:pPr>
            <a:r>
              <a:rPr lang="en-US" dirty="0" smtClean="0"/>
              <a:t>The Twin Med formulary will be updated periodically to reflect current products that are offered</a:t>
            </a:r>
          </a:p>
          <a:p>
            <a:pPr>
              <a:buFont typeface="Wingdings" panose="05000000000000000000" pitchFamily="2" charset="2"/>
              <a:buChar char="§"/>
            </a:pPr>
            <a:r>
              <a:rPr lang="en-US" dirty="0" smtClean="0"/>
              <a:t>Current pricing is in effect until 11/15/2020</a:t>
            </a:r>
            <a:endParaRPr lang="en-US" dirty="0"/>
          </a:p>
          <a:p>
            <a:pPr>
              <a:buFont typeface="Wingdings" panose="05000000000000000000" pitchFamily="2" charset="2"/>
              <a:buChar char="§"/>
            </a:pPr>
            <a:r>
              <a:rPr lang="en-US" dirty="0" smtClean="0"/>
              <a:t>Products may be ordered by internet, telephone or FAX</a:t>
            </a:r>
          </a:p>
          <a:p>
            <a:pPr>
              <a:buFont typeface="Wingdings" panose="05000000000000000000" pitchFamily="2" charset="2"/>
              <a:buChar char="§"/>
            </a:pPr>
            <a:r>
              <a:rPr lang="en-US" dirty="0"/>
              <a:t>All Medicaid providers will have access to Department negotiated pricing</a:t>
            </a:r>
          </a:p>
          <a:p>
            <a:pPr>
              <a:buFont typeface="Wingdings" panose="05000000000000000000" pitchFamily="2" charset="2"/>
              <a:buChar char="§"/>
            </a:pPr>
            <a:r>
              <a:rPr lang="en-US" dirty="0"/>
              <a:t>Pricing is based in HCPCS product code and is applied to all products </a:t>
            </a:r>
            <a:r>
              <a:rPr lang="en-US" dirty="0" smtClean="0"/>
              <a:t>in the published formulary that </a:t>
            </a:r>
            <a:r>
              <a:rPr lang="en-US" dirty="0"/>
              <a:t>meet the </a:t>
            </a:r>
            <a:r>
              <a:rPr lang="en-US" dirty="0" smtClean="0"/>
              <a:t>description</a:t>
            </a:r>
          </a:p>
          <a:p>
            <a:pPr>
              <a:buFont typeface="Wingdings" panose="05000000000000000000" pitchFamily="2" charset="2"/>
              <a:buChar char="§"/>
            </a:pPr>
            <a:r>
              <a:rPr lang="en-US" dirty="0"/>
              <a:t>Maximum </a:t>
            </a:r>
            <a:r>
              <a:rPr lang="en-US" dirty="0" smtClean="0"/>
              <a:t>Reimbursable </a:t>
            </a:r>
            <a:r>
              <a:rPr lang="en-US" dirty="0"/>
              <a:t>Amounts (MRA) will be </a:t>
            </a:r>
            <a:r>
              <a:rPr lang="en-US" dirty="0" smtClean="0"/>
              <a:t>adjusted in the future </a:t>
            </a:r>
            <a:r>
              <a:rPr lang="en-US" dirty="0"/>
              <a:t>to reflect the cost savings based on contract pricing</a:t>
            </a:r>
          </a:p>
          <a:p>
            <a:pPr>
              <a:buFont typeface="Wingdings" panose="05000000000000000000" pitchFamily="2" charset="2"/>
              <a:buChar char="§"/>
            </a:pPr>
            <a:endParaRPr lang="en-US" dirty="0"/>
          </a:p>
          <a:p>
            <a:pPr>
              <a:buFont typeface="Wingdings" panose="05000000000000000000" pitchFamily="2" charset="2"/>
              <a:buChar char="§"/>
            </a:pPr>
            <a:endParaRPr lang="en-US" dirty="0" smtClean="0"/>
          </a:p>
          <a:p>
            <a:pPr marL="0" indent="0">
              <a:buNone/>
            </a:pPr>
            <a:endParaRPr lang="en-US" dirty="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1830009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Products Offered</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smtClean="0"/>
          </a:p>
          <a:p>
            <a:pPr>
              <a:buFont typeface="Wingdings" panose="05000000000000000000" pitchFamily="2" charset="2"/>
              <a:buChar char="§"/>
            </a:pPr>
            <a:r>
              <a:rPr lang="en-US" dirty="0"/>
              <a:t>Twin Med will offer a minimum of two (2) products within each of the HCPCS code groups.  All products will be guaranteed against defect.  Any products found to be defective will be replaced at no cost to the network </a:t>
            </a:r>
            <a:r>
              <a:rPr lang="en-US" dirty="0" smtClean="0"/>
              <a:t>provider</a:t>
            </a:r>
          </a:p>
          <a:p>
            <a:pPr>
              <a:buFont typeface="Wingdings" panose="05000000000000000000" pitchFamily="2" charset="2"/>
              <a:buChar char="§"/>
            </a:pPr>
            <a:r>
              <a:rPr lang="en-US" dirty="0"/>
              <a:t>Twin Med will offer products in a full range of sizes representing all defined HCPCS code </a:t>
            </a:r>
            <a:r>
              <a:rPr lang="en-US" dirty="0" smtClean="0"/>
              <a:t>categories</a:t>
            </a:r>
            <a:endParaRPr lang="en-US" dirty="0"/>
          </a:p>
          <a:p>
            <a:pPr>
              <a:buFont typeface="Wingdings" panose="05000000000000000000" pitchFamily="2" charset="2"/>
              <a:buChar char="§"/>
            </a:pPr>
            <a:r>
              <a:rPr lang="en-US" dirty="0" smtClean="0"/>
              <a:t>Twin Med will make the product samples available to providers upon their request, free of charge.  Sample products are meant to be used as representative of sizing and are </a:t>
            </a:r>
            <a:r>
              <a:rPr lang="en-US" b="1" dirty="0" smtClean="0"/>
              <a:t>NOT</a:t>
            </a:r>
            <a:r>
              <a:rPr lang="en-US" dirty="0" smtClean="0"/>
              <a:t> meant to be given to the member</a:t>
            </a:r>
          </a:p>
          <a:p>
            <a:pPr>
              <a:buFont typeface="Wingdings" panose="05000000000000000000" pitchFamily="2" charset="2"/>
              <a:buChar char="§"/>
            </a:pPr>
            <a:endParaRPr lang="en-US" dirty="0" smtClean="0"/>
          </a:p>
          <a:p>
            <a:pPr marL="0" indent="0">
              <a:buNone/>
            </a:pP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3159611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800" dirty="0"/>
              <a:t>NYS Medicaid Incontinence Supply Management Program</a:t>
            </a:r>
            <a:br>
              <a:rPr lang="en-US" sz="2800" dirty="0"/>
            </a:br>
            <a:r>
              <a:rPr lang="en-US" sz="2800" dirty="0" smtClean="0"/>
              <a:t>Pricing</a:t>
            </a:r>
            <a:br>
              <a:rPr lang="en-US" sz="2800" dirty="0" smtClean="0"/>
            </a:br>
            <a:r>
              <a:rPr lang="en-US" sz="1600" dirty="0" smtClean="0"/>
              <a:t>(HCPCS codes in BOLD are subject to minimum quality standards)</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1793663618"/>
              </p:ext>
            </p:extLst>
          </p:nvPr>
        </p:nvGraphicFramePr>
        <p:xfrm>
          <a:off x="905690" y="1729831"/>
          <a:ext cx="10021389" cy="4466048"/>
        </p:xfrm>
        <a:graphic>
          <a:graphicData uri="http://schemas.openxmlformats.org/drawingml/2006/table">
            <a:tbl>
              <a:tblPr firstRow="1" bandRow="1">
                <a:tableStyleId>{5C22544A-7EE6-4342-B048-85BDC9FD1C3A}</a:tableStyleId>
              </a:tblPr>
              <a:tblGrid>
                <a:gridCol w="3340463"/>
                <a:gridCol w="4445001"/>
                <a:gridCol w="2235925"/>
              </a:tblGrid>
              <a:tr h="311822">
                <a:tc>
                  <a:txBody>
                    <a:bodyPr/>
                    <a:lstStyle/>
                    <a:p>
                      <a:r>
                        <a:rPr lang="en-US" sz="1400" dirty="0" smtClean="0"/>
                        <a:t>HCPCS CODE</a:t>
                      </a:r>
                      <a:endParaRPr lang="en-US" sz="1400" dirty="0"/>
                    </a:p>
                  </a:txBody>
                  <a:tcPr/>
                </a:tc>
                <a:tc>
                  <a:txBody>
                    <a:bodyPr/>
                    <a:lstStyle/>
                    <a:p>
                      <a:r>
                        <a:rPr lang="en-US" sz="1400" i="0" dirty="0" smtClean="0"/>
                        <a:t>BRIEF</a:t>
                      </a:r>
                      <a:r>
                        <a:rPr lang="en-US" sz="1400" i="0" baseline="0" dirty="0" smtClean="0"/>
                        <a:t> </a:t>
                      </a:r>
                      <a:r>
                        <a:rPr lang="en-US" sz="1400" i="0" dirty="0" smtClean="0"/>
                        <a:t>DESCRIPTION</a:t>
                      </a:r>
                      <a:endParaRPr lang="en-US" sz="1400" i="0" dirty="0"/>
                    </a:p>
                  </a:txBody>
                  <a:tcPr/>
                </a:tc>
                <a:tc>
                  <a:txBody>
                    <a:bodyPr/>
                    <a:lstStyle/>
                    <a:p>
                      <a:r>
                        <a:rPr lang="en-US" sz="1400" dirty="0" smtClean="0"/>
                        <a:t>CONTRACTED PRICE</a:t>
                      </a:r>
                      <a:endParaRPr lang="en-US" sz="1400" dirty="0"/>
                    </a:p>
                  </a:txBody>
                  <a:tcPr/>
                </a:tc>
              </a:tr>
              <a:tr h="291034">
                <a:tc>
                  <a:txBody>
                    <a:bodyPr/>
                    <a:lstStyle/>
                    <a:p>
                      <a:r>
                        <a:rPr lang="en-US" sz="1400" baseline="0" dirty="0" smtClean="0"/>
                        <a:t>A4554</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t>
                      </a:r>
                      <a:r>
                        <a:rPr lang="en-US" sz="1400" i="1" baseline="0" dirty="0" err="1" smtClean="0">
                          <a:solidFill>
                            <a:schemeClr val="tx1"/>
                          </a:solidFill>
                        </a:rPr>
                        <a:t>Underpads</a:t>
                      </a:r>
                      <a:endParaRPr lang="en-US" sz="1400" i="1" dirty="0">
                        <a:solidFill>
                          <a:schemeClr val="tx1"/>
                        </a:solidFill>
                      </a:endParaRPr>
                    </a:p>
                  </a:txBody>
                  <a:tcPr/>
                </a:tc>
                <a:tc>
                  <a:txBody>
                    <a:bodyPr/>
                    <a:lstStyle/>
                    <a:p>
                      <a:r>
                        <a:rPr lang="en-US" sz="1400" baseline="0" dirty="0" smtClean="0"/>
                        <a:t>$0.15</a:t>
                      </a:r>
                      <a:endParaRPr lang="en-US" sz="1400" baseline="0" dirty="0"/>
                    </a:p>
                  </a:txBody>
                  <a:tcPr/>
                </a:tc>
              </a:tr>
              <a:tr h="291034">
                <a:tc>
                  <a:txBody>
                    <a:bodyPr/>
                    <a:lstStyle/>
                    <a:p>
                      <a:r>
                        <a:rPr lang="en-US" sz="1600" b="1" baseline="0" dirty="0" smtClean="0"/>
                        <a:t>T4521</a:t>
                      </a:r>
                      <a:endParaRPr lang="en-US" sz="1600" b="1"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Adult Small Diaper</a:t>
                      </a:r>
                      <a:endParaRPr lang="en-US" sz="1400" i="1" dirty="0">
                        <a:solidFill>
                          <a:schemeClr val="tx1"/>
                        </a:solidFill>
                      </a:endParaRPr>
                    </a:p>
                  </a:txBody>
                  <a:tcPr/>
                </a:tc>
                <a:tc>
                  <a:txBody>
                    <a:bodyPr/>
                    <a:lstStyle/>
                    <a:p>
                      <a:r>
                        <a:rPr lang="en-US" sz="1400" baseline="0" dirty="0" smtClean="0"/>
                        <a:t>$0.25</a:t>
                      </a:r>
                      <a:endParaRPr lang="en-US" sz="1400" baseline="0" dirty="0"/>
                    </a:p>
                  </a:txBody>
                  <a:tcPr/>
                </a:tc>
              </a:tr>
              <a:tr h="291034">
                <a:tc>
                  <a:txBody>
                    <a:bodyPr/>
                    <a:lstStyle/>
                    <a:p>
                      <a:r>
                        <a:rPr lang="en-US" sz="1600" b="1" baseline="0" dirty="0" smtClean="0"/>
                        <a:t>T4522</a:t>
                      </a:r>
                      <a:endParaRPr lang="en-US" sz="1600" b="1" baseline="0" dirty="0"/>
                    </a:p>
                  </a:txBody>
                  <a:tcPr/>
                </a:tc>
                <a:tc>
                  <a:txBody>
                    <a:bodyPr/>
                    <a:lstStyle/>
                    <a:p>
                      <a:r>
                        <a:rPr lang="en-US" sz="1400" i="1" dirty="0" smtClean="0">
                          <a:solidFill>
                            <a:schemeClr val="tx1"/>
                          </a:solidFill>
                        </a:rPr>
                        <a:t>Disposable Adult</a:t>
                      </a:r>
                      <a:r>
                        <a:rPr lang="en-US" sz="1400" i="1" baseline="0" dirty="0" smtClean="0">
                          <a:solidFill>
                            <a:schemeClr val="tx1"/>
                          </a:solidFill>
                        </a:rPr>
                        <a:t> Medium Diaper</a:t>
                      </a:r>
                      <a:endParaRPr lang="en-US" sz="1400" i="1" dirty="0">
                        <a:solidFill>
                          <a:schemeClr val="tx1"/>
                        </a:solidFill>
                      </a:endParaRPr>
                    </a:p>
                  </a:txBody>
                  <a:tcPr/>
                </a:tc>
                <a:tc>
                  <a:txBody>
                    <a:bodyPr/>
                    <a:lstStyle/>
                    <a:p>
                      <a:r>
                        <a:rPr lang="en-US" sz="1400" baseline="0" dirty="0" smtClean="0"/>
                        <a:t>$0.25</a:t>
                      </a:r>
                      <a:endParaRPr lang="en-US" sz="1400" baseline="0" dirty="0"/>
                    </a:p>
                  </a:txBody>
                  <a:tcPr/>
                </a:tc>
              </a:tr>
              <a:tr h="344226">
                <a:tc>
                  <a:txBody>
                    <a:bodyPr/>
                    <a:lstStyle/>
                    <a:p>
                      <a:r>
                        <a:rPr lang="en-US" sz="1600" b="1" baseline="0" dirty="0" smtClean="0"/>
                        <a:t>T4523</a:t>
                      </a:r>
                      <a:endParaRPr lang="en-US" sz="1600" b="1"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Adult Large Diaper</a:t>
                      </a:r>
                      <a:endParaRPr lang="en-US" sz="1400" i="1" dirty="0">
                        <a:solidFill>
                          <a:schemeClr val="tx1"/>
                        </a:solidFill>
                      </a:endParaRPr>
                    </a:p>
                  </a:txBody>
                  <a:tcPr/>
                </a:tc>
                <a:tc>
                  <a:txBody>
                    <a:bodyPr/>
                    <a:lstStyle/>
                    <a:p>
                      <a:r>
                        <a:rPr lang="en-US" sz="1400" baseline="0" dirty="0" smtClean="0"/>
                        <a:t>$0.34</a:t>
                      </a:r>
                      <a:endParaRPr lang="en-US" sz="1400" baseline="0" dirty="0"/>
                    </a:p>
                  </a:txBody>
                  <a:tcPr/>
                </a:tc>
              </a:tr>
              <a:tr h="291034">
                <a:tc>
                  <a:txBody>
                    <a:bodyPr/>
                    <a:lstStyle/>
                    <a:p>
                      <a:r>
                        <a:rPr lang="en-US" sz="1600" b="1" baseline="0" dirty="0" smtClean="0"/>
                        <a:t>T4524</a:t>
                      </a:r>
                      <a:endParaRPr lang="en-US" sz="1600" b="1" baseline="0" dirty="0"/>
                    </a:p>
                  </a:txBody>
                  <a:tcPr/>
                </a:tc>
                <a:tc>
                  <a:txBody>
                    <a:bodyPr/>
                    <a:lstStyle/>
                    <a:p>
                      <a:r>
                        <a:rPr lang="en-US" sz="1400" i="1" dirty="0" smtClean="0">
                          <a:solidFill>
                            <a:schemeClr val="tx1"/>
                          </a:solidFill>
                        </a:rPr>
                        <a:t>Disposable Adult Extra</a:t>
                      </a:r>
                      <a:r>
                        <a:rPr lang="en-US" sz="1400" i="1" baseline="0" dirty="0" smtClean="0">
                          <a:solidFill>
                            <a:schemeClr val="tx1"/>
                          </a:solidFill>
                        </a:rPr>
                        <a:t> Large Diaper</a:t>
                      </a:r>
                      <a:endParaRPr lang="en-US" sz="1400" i="1" dirty="0">
                        <a:solidFill>
                          <a:schemeClr val="tx1"/>
                        </a:solidFill>
                      </a:endParaRPr>
                    </a:p>
                  </a:txBody>
                  <a:tcPr/>
                </a:tc>
                <a:tc>
                  <a:txBody>
                    <a:bodyPr/>
                    <a:lstStyle/>
                    <a:p>
                      <a:r>
                        <a:rPr lang="en-US" sz="1400" baseline="0" dirty="0" smtClean="0"/>
                        <a:t>$0.41</a:t>
                      </a:r>
                      <a:endParaRPr lang="en-US" sz="1400" baseline="0" dirty="0"/>
                    </a:p>
                  </a:txBody>
                  <a:tcPr/>
                </a:tc>
              </a:tr>
              <a:tr h="291034">
                <a:tc>
                  <a:txBody>
                    <a:bodyPr/>
                    <a:lstStyle/>
                    <a:p>
                      <a:r>
                        <a:rPr lang="en-US" sz="1400" baseline="0" dirty="0" smtClean="0"/>
                        <a:t>T4529</a:t>
                      </a:r>
                      <a:endParaRPr lang="en-US" sz="1400" baseline="0" dirty="0"/>
                    </a:p>
                  </a:txBody>
                  <a:tcPr/>
                </a:tc>
                <a:tc>
                  <a:txBody>
                    <a:bodyPr/>
                    <a:lstStyle/>
                    <a:p>
                      <a:r>
                        <a:rPr lang="en-US" sz="1400" i="1" dirty="0" smtClean="0">
                          <a:solidFill>
                            <a:schemeClr val="tx1"/>
                          </a:solidFill>
                        </a:rPr>
                        <a:t>Disposable Pediatric Small/Medium</a:t>
                      </a:r>
                      <a:r>
                        <a:rPr lang="en-US" sz="1400" i="1" baseline="0" dirty="0" smtClean="0">
                          <a:solidFill>
                            <a:schemeClr val="tx1"/>
                          </a:solidFill>
                        </a:rPr>
                        <a:t> Diaper</a:t>
                      </a:r>
                      <a:endParaRPr lang="en-US" sz="1400" i="1" dirty="0">
                        <a:solidFill>
                          <a:schemeClr val="tx1"/>
                        </a:solidFill>
                      </a:endParaRPr>
                    </a:p>
                  </a:txBody>
                  <a:tcPr/>
                </a:tc>
                <a:tc>
                  <a:txBody>
                    <a:bodyPr/>
                    <a:lstStyle/>
                    <a:p>
                      <a:r>
                        <a:rPr lang="en-US" sz="1400" baseline="0" dirty="0" smtClean="0"/>
                        <a:t>$0.16</a:t>
                      </a:r>
                      <a:endParaRPr lang="en-US" sz="1400" baseline="0" dirty="0"/>
                    </a:p>
                  </a:txBody>
                  <a:tcPr/>
                </a:tc>
              </a:tr>
              <a:tr h="291034">
                <a:tc>
                  <a:txBody>
                    <a:bodyPr/>
                    <a:lstStyle/>
                    <a:p>
                      <a:r>
                        <a:rPr lang="en-US" sz="1400" baseline="0" dirty="0" smtClean="0"/>
                        <a:t>T4530</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Pediatric Large Diaper</a:t>
                      </a:r>
                      <a:endParaRPr lang="en-US" sz="1400" i="1" dirty="0">
                        <a:solidFill>
                          <a:schemeClr val="tx1"/>
                        </a:solidFill>
                      </a:endParaRPr>
                    </a:p>
                  </a:txBody>
                  <a:tcPr/>
                </a:tc>
                <a:tc>
                  <a:txBody>
                    <a:bodyPr/>
                    <a:lstStyle/>
                    <a:p>
                      <a:r>
                        <a:rPr lang="en-US" sz="1400" baseline="0" dirty="0" smtClean="0"/>
                        <a:t>$0.28</a:t>
                      </a:r>
                      <a:endParaRPr lang="en-US" sz="1400" baseline="0" dirty="0"/>
                    </a:p>
                  </a:txBody>
                  <a:tcPr/>
                </a:tc>
              </a:tr>
              <a:tr h="291034">
                <a:tc>
                  <a:txBody>
                    <a:bodyPr/>
                    <a:lstStyle/>
                    <a:p>
                      <a:r>
                        <a:rPr lang="en-US" sz="1600" b="1" baseline="0" dirty="0" smtClean="0"/>
                        <a:t>T4533</a:t>
                      </a:r>
                      <a:endParaRPr lang="en-US" sz="1600" b="1" baseline="0" dirty="0"/>
                    </a:p>
                  </a:txBody>
                  <a:tcPr/>
                </a:tc>
                <a:tc>
                  <a:txBody>
                    <a:bodyPr/>
                    <a:lstStyle/>
                    <a:p>
                      <a:r>
                        <a:rPr lang="en-US" sz="1400" i="1" dirty="0" smtClean="0">
                          <a:solidFill>
                            <a:schemeClr val="tx1"/>
                          </a:solidFill>
                        </a:rPr>
                        <a:t>Disposable Youth Diaper</a:t>
                      </a:r>
                      <a:endParaRPr lang="en-US" sz="1400" i="1" dirty="0">
                        <a:solidFill>
                          <a:schemeClr val="tx1"/>
                        </a:solidFill>
                      </a:endParaRPr>
                    </a:p>
                  </a:txBody>
                  <a:tcPr/>
                </a:tc>
                <a:tc>
                  <a:txBody>
                    <a:bodyPr/>
                    <a:lstStyle/>
                    <a:p>
                      <a:r>
                        <a:rPr lang="en-US" sz="1400" baseline="0" dirty="0" smtClean="0"/>
                        <a:t>$0.32</a:t>
                      </a:r>
                      <a:endParaRPr lang="en-US" sz="1400" baseline="0" dirty="0"/>
                    </a:p>
                  </a:txBody>
                  <a:tcPr/>
                </a:tc>
              </a:tr>
              <a:tr h="291034">
                <a:tc>
                  <a:txBody>
                    <a:bodyPr/>
                    <a:lstStyle/>
                    <a:p>
                      <a:r>
                        <a:rPr lang="en-US" sz="1400" baseline="0" dirty="0" smtClean="0"/>
                        <a:t>T4535</a:t>
                      </a:r>
                      <a:endParaRPr lang="en-US" sz="1400" baseline="0" dirty="0"/>
                    </a:p>
                  </a:txBody>
                  <a:tcPr/>
                </a:tc>
                <a:tc>
                  <a:txBody>
                    <a:bodyPr/>
                    <a:lstStyle/>
                    <a:p>
                      <a:r>
                        <a:rPr lang="en-US" sz="1400" i="1" dirty="0" smtClean="0">
                          <a:solidFill>
                            <a:schemeClr val="tx1"/>
                          </a:solidFill>
                        </a:rPr>
                        <a:t>Disposable</a:t>
                      </a:r>
                      <a:r>
                        <a:rPr lang="en-US" sz="1400" i="1" baseline="0" dirty="0" smtClean="0">
                          <a:solidFill>
                            <a:schemeClr val="tx1"/>
                          </a:solidFill>
                        </a:rPr>
                        <a:t> liners/pads</a:t>
                      </a:r>
                      <a:endParaRPr lang="en-US" sz="1400" i="1" dirty="0">
                        <a:solidFill>
                          <a:schemeClr val="tx1"/>
                        </a:solidFill>
                      </a:endParaRPr>
                    </a:p>
                  </a:txBody>
                  <a:tcPr/>
                </a:tc>
                <a:tc>
                  <a:txBody>
                    <a:bodyPr/>
                    <a:lstStyle/>
                    <a:p>
                      <a:r>
                        <a:rPr lang="en-US" sz="1400" baseline="0" dirty="0" smtClean="0"/>
                        <a:t>$0.15</a:t>
                      </a:r>
                      <a:endParaRPr lang="en-US" sz="1400" baseline="0" dirty="0"/>
                    </a:p>
                  </a:txBody>
                  <a:tcPr/>
                </a:tc>
              </a:tr>
              <a:tr h="291034">
                <a:tc>
                  <a:txBody>
                    <a:bodyPr/>
                    <a:lstStyle/>
                    <a:p>
                      <a:r>
                        <a:rPr lang="en-US" sz="1400" baseline="0" dirty="0" smtClean="0"/>
                        <a:t>T4537</a:t>
                      </a:r>
                      <a:endParaRPr lang="en-US" sz="1400" baseline="0" dirty="0"/>
                    </a:p>
                  </a:txBody>
                  <a:tcPr/>
                </a:tc>
                <a:tc>
                  <a:txBody>
                    <a:bodyPr/>
                    <a:lstStyle/>
                    <a:p>
                      <a:r>
                        <a:rPr lang="en-US" sz="1400" i="1" dirty="0" smtClean="0">
                          <a:solidFill>
                            <a:schemeClr val="tx1"/>
                          </a:solidFill>
                        </a:rPr>
                        <a:t>Reusable </a:t>
                      </a:r>
                      <a:r>
                        <a:rPr lang="en-US" sz="1400" i="1" dirty="0" err="1" smtClean="0">
                          <a:solidFill>
                            <a:schemeClr val="tx1"/>
                          </a:solidFill>
                        </a:rPr>
                        <a:t>Underpad</a:t>
                      </a:r>
                      <a:r>
                        <a:rPr lang="en-US" sz="1400" i="1" dirty="0" smtClean="0">
                          <a:solidFill>
                            <a:schemeClr val="tx1"/>
                          </a:solidFill>
                        </a:rPr>
                        <a:t>,</a:t>
                      </a:r>
                      <a:r>
                        <a:rPr lang="en-US" sz="1400" i="1" baseline="0" dirty="0" smtClean="0">
                          <a:solidFill>
                            <a:schemeClr val="tx1"/>
                          </a:solidFill>
                        </a:rPr>
                        <a:t> Bed Size</a:t>
                      </a:r>
                      <a:endParaRPr lang="en-US" sz="1400" i="1" dirty="0">
                        <a:solidFill>
                          <a:schemeClr val="tx1"/>
                        </a:solidFill>
                      </a:endParaRPr>
                    </a:p>
                  </a:txBody>
                  <a:tcPr/>
                </a:tc>
                <a:tc>
                  <a:txBody>
                    <a:bodyPr/>
                    <a:lstStyle/>
                    <a:p>
                      <a:r>
                        <a:rPr lang="en-US" sz="1400" baseline="0" dirty="0" smtClean="0"/>
                        <a:t>$7.00</a:t>
                      </a:r>
                      <a:endParaRPr lang="en-US" sz="1400" baseline="0" dirty="0"/>
                    </a:p>
                  </a:txBody>
                  <a:tcPr/>
                </a:tc>
              </a:tr>
              <a:tr h="291034">
                <a:tc>
                  <a:txBody>
                    <a:bodyPr/>
                    <a:lstStyle/>
                    <a:p>
                      <a:r>
                        <a:rPr lang="en-US" sz="1400" baseline="0" dirty="0" smtClean="0"/>
                        <a:t>T4539</a:t>
                      </a:r>
                      <a:endParaRPr lang="en-US" sz="1400" baseline="0" dirty="0"/>
                    </a:p>
                  </a:txBody>
                  <a:tcPr/>
                </a:tc>
                <a:tc>
                  <a:txBody>
                    <a:bodyPr/>
                    <a:lstStyle/>
                    <a:p>
                      <a:r>
                        <a:rPr lang="en-US" sz="1400" i="1" dirty="0" smtClean="0">
                          <a:solidFill>
                            <a:schemeClr val="tx1"/>
                          </a:solidFill>
                        </a:rPr>
                        <a:t>Reusable Diaper, any size</a:t>
                      </a:r>
                      <a:endParaRPr lang="en-US" sz="1400" i="1" dirty="0">
                        <a:solidFill>
                          <a:schemeClr val="tx1"/>
                        </a:solidFill>
                      </a:endParaRPr>
                    </a:p>
                  </a:txBody>
                  <a:tcPr/>
                </a:tc>
                <a:tc>
                  <a:txBody>
                    <a:bodyPr/>
                    <a:lstStyle/>
                    <a:p>
                      <a:r>
                        <a:rPr lang="en-US" sz="1400" baseline="0" dirty="0" smtClean="0"/>
                        <a:t>$6.00</a:t>
                      </a:r>
                      <a:endParaRPr lang="en-US" sz="1400" baseline="0" dirty="0"/>
                    </a:p>
                  </a:txBody>
                  <a:tcPr/>
                </a:tc>
              </a:tr>
              <a:tr h="291034">
                <a:tc>
                  <a:txBody>
                    <a:bodyPr/>
                    <a:lstStyle/>
                    <a:p>
                      <a:r>
                        <a:rPr lang="en-US" sz="1400" baseline="0" dirty="0" smtClean="0"/>
                        <a:t>T4540</a:t>
                      </a:r>
                      <a:endParaRPr lang="en-US" sz="1400" baseline="0" dirty="0"/>
                    </a:p>
                  </a:txBody>
                  <a:tcPr/>
                </a:tc>
                <a:tc>
                  <a:txBody>
                    <a:bodyPr/>
                    <a:lstStyle/>
                    <a:p>
                      <a:r>
                        <a:rPr lang="en-US" sz="1400" i="1" dirty="0" smtClean="0">
                          <a:solidFill>
                            <a:schemeClr val="tx1"/>
                          </a:solidFill>
                        </a:rPr>
                        <a:t>Reusable </a:t>
                      </a:r>
                      <a:r>
                        <a:rPr lang="en-US" sz="1400" i="1" dirty="0" err="1" smtClean="0">
                          <a:solidFill>
                            <a:schemeClr val="tx1"/>
                          </a:solidFill>
                        </a:rPr>
                        <a:t>Underpad</a:t>
                      </a:r>
                      <a:r>
                        <a:rPr lang="en-US" sz="1400" i="1" dirty="0" smtClean="0">
                          <a:solidFill>
                            <a:schemeClr val="tx1"/>
                          </a:solidFill>
                        </a:rPr>
                        <a:t>, Chair size</a:t>
                      </a:r>
                      <a:endParaRPr lang="en-US" sz="1400" i="1" dirty="0">
                        <a:solidFill>
                          <a:schemeClr val="tx1"/>
                        </a:solidFill>
                      </a:endParaRPr>
                    </a:p>
                  </a:txBody>
                  <a:tcPr/>
                </a:tc>
                <a:tc>
                  <a:txBody>
                    <a:bodyPr/>
                    <a:lstStyle/>
                    <a:p>
                      <a:r>
                        <a:rPr lang="en-US" sz="1400" baseline="0" dirty="0" smtClean="0"/>
                        <a:t>$3.95</a:t>
                      </a:r>
                      <a:endParaRPr lang="en-US" sz="1400" baseline="0" dirty="0"/>
                    </a:p>
                  </a:txBody>
                  <a:tcPr/>
                </a:tc>
              </a:tr>
              <a:tr h="291034">
                <a:tc>
                  <a:txBody>
                    <a:bodyPr/>
                    <a:lstStyle/>
                    <a:p>
                      <a:r>
                        <a:rPr lang="en-US" sz="1600" b="1" baseline="0" dirty="0" smtClean="0"/>
                        <a:t>T4543</a:t>
                      </a:r>
                      <a:endParaRPr lang="en-US" sz="1600" b="1" baseline="0" dirty="0"/>
                    </a:p>
                  </a:txBody>
                  <a:tcPr/>
                </a:tc>
                <a:tc>
                  <a:txBody>
                    <a:bodyPr/>
                    <a:lstStyle/>
                    <a:p>
                      <a:r>
                        <a:rPr lang="en-US" sz="1400" i="1" dirty="0" smtClean="0">
                          <a:solidFill>
                            <a:schemeClr val="tx1"/>
                          </a:solidFill>
                        </a:rPr>
                        <a:t>Disposable Bariatric Diaper (waist/hip &gt;62”)</a:t>
                      </a:r>
                      <a:endParaRPr lang="en-US" sz="1400" i="1" dirty="0">
                        <a:solidFill>
                          <a:schemeClr val="tx1"/>
                        </a:solidFill>
                      </a:endParaRPr>
                    </a:p>
                  </a:txBody>
                  <a:tcPr/>
                </a:tc>
                <a:tc>
                  <a:txBody>
                    <a:bodyPr/>
                    <a:lstStyle/>
                    <a:p>
                      <a:r>
                        <a:rPr lang="en-US" sz="1400" baseline="0" dirty="0" smtClean="0"/>
                        <a:t>$0.65</a:t>
                      </a:r>
                      <a:endParaRPr lang="en-US" sz="1400" baseline="0" dirty="0"/>
                    </a:p>
                  </a:txBody>
                  <a:tcPr/>
                </a:tc>
              </a:tr>
            </a:tbl>
          </a:graphicData>
        </a:graphic>
      </p:graphicFrame>
      <p:sp>
        <p:nvSpPr>
          <p:cNvPr id="4" name="Content Placeholder 3"/>
          <p:cNvSpPr>
            <a:spLocks noGrp="1"/>
          </p:cNvSpPr>
          <p:nvPr>
            <p:ph sz="quarter" idx="12"/>
          </p:nvPr>
        </p:nvSpPr>
        <p:spPr/>
        <p:txBody>
          <a:bodyPr/>
          <a:lstStyle/>
          <a:p>
            <a:r>
              <a:rPr lang="en-US" dirty="0" smtClean="0"/>
              <a:t>August 2016</a:t>
            </a:r>
          </a:p>
          <a:p>
            <a:endParaRPr lang="en-US" dirty="0"/>
          </a:p>
        </p:txBody>
      </p:sp>
    </p:spTree>
    <p:extLst>
      <p:ext uri="{BB962C8B-B14F-4D97-AF65-F5344CB8AC3E}">
        <p14:creationId xmlns:p14="http://schemas.microsoft.com/office/powerpoint/2010/main" xmlns="" val="2374315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811" y="966650"/>
            <a:ext cx="10641875" cy="731521"/>
          </a:xfrm>
        </p:spPr>
        <p:txBody>
          <a:bodyPr>
            <a:normAutofit fontScale="90000"/>
          </a:bodyPr>
          <a:lstStyle/>
          <a:p>
            <a:pPr algn="ctr"/>
            <a:r>
              <a:rPr lang="en-US" sz="3000" dirty="0"/>
              <a:t>NYS Medicaid Incontinence Supply Management Program</a:t>
            </a:r>
            <a:br>
              <a:rPr lang="en-US" sz="3000" dirty="0"/>
            </a:br>
            <a:r>
              <a:rPr lang="en-US" sz="3000" dirty="0" smtClean="0"/>
              <a:t>Twin Med Formulary as of 8/1/2016</a:t>
            </a:r>
            <a:br>
              <a:rPr lang="en-US" sz="3000" dirty="0" smtClean="0"/>
            </a:br>
            <a:endParaRPr lang="en-US"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xmlns="" val="4249040643"/>
              </p:ext>
            </p:extLst>
          </p:nvPr>
        </p:nvGraphicFramePr>
        <p:xfrm>
          <a:off x="574764" y="1698171"/>
          <a:ext cx="5347063" cy="4626864"/>
        </p:xfrm>
        <a:graphic>
          <a:graphicData uri="http://schemas.openxmlformats.org/drawingml/2006/table">
            <a:tbl>
              <a:tblPr firstRow="1" firstCol="1" bandRow="1"/>
              <a:tblGrid>
                <a:gridCol w="608872"/>
                <a:gridCol w="4738191"/>
              </a:tblGrid>
              <a:tr h="136031">
                <a:tc>
                  <a:txBody>
                    <a:bodyPr/>
                    <a:lstStyle/>
                    <a:p>
                      <a:pPr marL="0" marR="0" algn="ctr">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HCPCS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Products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T4521</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Prevail Briefs, Small, (20”-31”) 96/CS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Quilted Briefs, Small, (20”-31”)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T4522</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 Medium, (34”-44”)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Nu-Fit Briefs Medium, (34”-44”)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Medium (34”-46”)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Medium, (34”-46”)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Quilted Briefs, Medium, (34”-44”),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Medium, (34”-48”)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T4523</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Large, (45”-58”)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Nu-Fit Briefs, Large, (45”-58”)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Large, (46”-58”)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Large, (46”-58”)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Covidien Simplicity Quilted Briefs, Large, (45”-58”) 72/CS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360">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Large, (44”-54”) 72/CS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T4524</a:t>
                      </a:r>
                      <a:endParaRPr lang="en-US" sz="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Nu-Fit Briefs,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Underwear, X-Large, (58”-68”) 56/CS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Plus Underwear, X-Large, (58”-68”) 100/CS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Simplicity Quilted Brief, X-Large, (59”-64”)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X-Large, (48”-66”) 56/CS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T4533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Briefs, Youth, (15”-22”) 96/CS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Extra Underwear, Youth/Small, (20”-34”) 88/CS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T4543</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Briefs, 2-XL, (62”-73”)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Extra Underwear, 2-XL (68”-80”)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Underwear, 2-XL (60”-80”) 48/CS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A4554</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Tendersorb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Procare Fluff Underpad, (23”-36”) 150/CS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T4529</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Newborn 169/CS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1 200/CS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2 168/CS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031">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Cuties Baby Diapers – Size 3 144/CS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906" marR="4690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Content Placeholder 6"/>
          <p:cNvGraphicFramePr>
            <a:graphicFrameLocks noGrp="1"/>
          </p:cNvGraphicFramePr>
          <p:nvPr>
            <p:ph sz="half" idx="2"/>
            <p:extLst>
              <p:ext uri="{D42A27DB-BD31-4B8C-83A1-F6EECF244321}">
                <p14:modId xmlns:p14="http://schemas.microsoft.com/office/powerpoint/2010/main" xmlns="" val="2368335890"/>
              </p:ext>
            </p:extLst>
          </p:nvPr>
        </p:nvGraphicFramePr>
        <p:xfrm>
          <a:off x="6043748" y="1698171"/>
          <a:ext cx="5590904" cy="4626870"/>
        </p:xfrm>
        <a:graphic>
          <a:graphicData uri="http://schemas.openxmlformats.org/drawingml/2006/table">
            <a:tbl>
              <a:tblPr firstRow="1" firstCol="1" bandRow="1"/>
              <a:tblGrid>
                <a:gridCol w="636637"/>
                <a:gridCol w="4954267"/>
              </a:tblGrid>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T4530</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First Quality Cuties Baby Diapers – Size 4 124/CS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5 108/CS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6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Baby Diapers – Size 7 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2 104/CS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3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Boy Training Pants – Size 4 76/CS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2 104/CS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3 92/CS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Cuties Girl Training Pants – Size 4 76/CS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T4535</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Premium Absorbent Liners 4” x 10”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Premium Absorbent Liners 7” x 17” 200/CS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dirty="0">
                          <a:effectLst/>
                          <a:latin typeface="Arial" panose="020B0604020202020204" pitchFamily="34" charset="0"/>
                          <a:ea typeface="Calibri" panose="020F0502020204030204" pitchFamily="34" charset="0"/>
                          <a:cs typeface="Times New Roman" panose="02020603050405020304" pitchFamily="18" charset="0"/>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Moderate Pads 9.25” 180/CS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First Quality Prevail Moderate Long Pads 11” 144/CS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Bladder Control Pads 4” x 10” 132/CS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Covidien SureCare Bladder Control Pads 4” x 14” 168/CS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T4537</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Twill 30”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Twill 34”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Plaid 30”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Reusable Bed Pad, Plaid 34” x 36”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T4539</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err="1">
                          <a:effectLst/>
                          <a:latin typeface="Arial" panose="020B0604020202020204" pitchFamily="34" charset="0"/>
                          <a:ea typeface="Calibri" panose="020F0502020204030204" pitchFamily="34" charset="0"/>
                          <a:cs typeface="Times New Roman" panose="02020603050405020304" pitchFamily="18" charset="0"/>
                        </a:rPr>
                        <a:t>ProCure</a:t>
                      </a:r>
                      <a:r>
                        <a:rPr lang="en-US" sz="800" dirty="0">
                          <a:effectLst/>
                          <a:latin typeface="Arial" panose="020B0604020202020204" pitchFamily="34" charset="0"/>
                          <a:ea typeface="Calibri" panose="020F0502020204030204" pitchFamily="34" charset="0"/>
                          <a:cs typeface="Times New Roman" panose="02020603050405020304" pitchFamily="18" charset="0"/>
                        </a:rPr>
                        <a:t> Products Reusable Diaper, Medium 60/CS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X-Large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Diaper, 2XLarge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Medium,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X-Large,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1">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Fitted Brief, 2XLarge, 24/CS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b="0" dirty="0">
                          <a:effectLst/>
                          <a:latin typeface="Arial" panose="020B0604020202020204" pitchFamily="34" charset="0"/>
                          <a:ea typeface="Calibri" panose="020F0502020204030204" pitchFamily="34" charset="0"/>
                          <a:cs typeface="Times New Roman" panose="02020603050405020304" pitchFamily="18" charset="0"/>
                        </a:rPr>
                        <a:t>T4540</a:t>
                      </a:r>
                      <a:endParaRPr lang="en-US" sz="8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ProCure Products Reusable Chair Pad, Twill 60/CS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4229">
                <a:tc>
                  <a:txBody>
                    <a:bodyPr/>
                    <a:lstStyle/>
                    <a:p>
                      <a:pPr marL="0" marR="0">
                        <a:lnSpc>
                          <a:spcPct val="115000"/>
                        </a:lnSpc>
                        <a:spcBef>
                          <a:spcPts val="0"/>
                        </a:spcBef>
                        <a:spcAft>
                          <a:spcPts val="0"/>
                        </a:spcAft>
                      </a:pPr>
                      <a:r>
                        <a:rPr lang="en-US" sz="800">
                          <a:effectLst/>
                          <a:latin typeface="Arial" panose="020B0604020202020204" pitchFamily="34" charset="0"/>
                          <a:ea typeface="Calibri" panose="020F0502020204030204" pitchFamily="34" charset="0"/>
                          <a:cs typeface="Times New Roman" panose="02020603050405020304" pitchFamily="18" charset="0"/>
                        </a:rPr>
                        <a:t>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800" dirty="0" err="1">
                          <a:effectLst/>
                          <a:latin typeface="Arial" panose="020B0604020202020204" pitchFamily="34" charset="0"/>
                          <a:ea typeface="Calibri" panose="020F0502020204030204" pitchFamily="34" charset="0"/>
                          <a:cs typeface="Times New Roman" panose="02020603050405020304" pitchFamily="18" charset="0"/>
                        </a:rPr>
                        <a:t>ProCure</a:t>
                      </a:r>
                      <a:r>
                        <a:rPr lang="en-US" sz="800" dirty="0">
                          <a:effectLst/>
                          <a:latin typeface="Arial" panose="020B0604020202020204" pitchFamily="34" charset="0"/>
                          <a:ea typeface="Calibri" panose="020F0502020204030204" pitchFamily="34" charset="0"/>
                          <a:cs typeface="Times New Roman" panose="02020603050405020304" pitchFamily="18" charset="0"/>
                        </a:rPr>
                        <a:t> Products Reusable Chair Pad, Plaid, 60/CS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597" marR="5159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Content Placeholder 4"/>
          <p:cNvSpPr>
            <a:spLocks noGrp="1"/>
          </p:cNvSpPr>
          <p:nvPr>
            <p:ph sz="quarter" idx="12"/>
          </p:nvPr>
        </p:nvSpPr>
        <p:spPr/>
        <p:txBody>
          <a:bodyPr/>
          <a:lstStyle/>
          <a:p>
            <a:endParaRPr lang="en-US"/>
          </a:p>
        </p:txBody>
      </p:sp>
    </p:spTree>
    <p:extLst>
      <p:ext uri="{BB962C8B-B14F-4D97-AF65-F5344CB8AC3E}">
        <p14:creationId xmlns:p14="http://schemas.microsoft.com/office/powerpoint/2010/main" xmlns="" val="38351453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smtClean="0"/>
              <a:t>NYS Medicaid Incontinence Supply Management Program Audit and Complaint Investigation</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Department will incorporate incontinence product minimum quality standards into its routine pre and post payment reviews and other routine audit processes</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The Department will also investigate any complaints received from members or other parties concerning Medicaid providers dispensing products which do not meet the established minimum quality standards</a:t>
            </a:r>
          </a:p>
          <a:p>
            <a:pPr>
              <a:buFont typeface="Wingdings" panose="05000000000000000000" pitchFamily="2" charset="2"/>
              <a:buChar char="§"/>
            </a:pPr>
            <a:endParaRPr lang="en-US" dirty="0"/>
          </a:p>
        </p:txBody>
      </p:sp>
      <p:sp>
        <p:nvSpPr>
          <p:cNvPr id="4" name="Content Placeholder 3"/>
          <p:cNvSpPr>
            <a:spLocks noGrp="1"/>
          </p:cNvSpPr>
          <p:nvPr>
            <p:ph sz="quarter" idx="12"/>
          </p:nvPr>
        </p:nvSpPr>
        <p:spPr/>
        <p:txBody>
          <a:bodyPr/>
          <a:lstStyle/>
          <a:p>
            <a:r>
              <a:rPr lang="en-US" smtClean="0"/>
              <a:t>August 2016</a:t>
            </a:r>
            <a:endParaRPr lang="en-US" dirty="0"/>
          </a:p>
        </p:txBody>
      </p:sp>
    </p:spTree>
    <p:extLst>
      <p:ext uri="{BB962C8B-B14F-4D97-AF65-F5344CB8AC3E}">
        <p14:creationId xmlns:p14="http://schemas.microsoft.com/office/powerpoint/2010/main" xmlns="" val="3420572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700" dirty="0"/>
              <a:t>NYS Medicaid Incontinence Supply Management Program</a:t>
            </a:r>
            <a:br>
              <a:rPr lang="en-US" sz="2700" dirty="0"/>
            </a:br>
            <a:r>
              <a:rPr lang="en-US" sz="2700" dirty="0" smtClean="0"/>
              <a:t>Twin Med Contact information</a:t>
            </a:r>
            <a:endParaRPr lang="en-US" dirty="0"/>
          </a:p>
        </p:txBody>
      </p:sp>
      <p:sp>
        <p:nvSpPr>
          <p:cNvPr id="3" name="Content Placeholder 2"/>
          <p:cNvSpPr>
            <a:spLocks noGrp="1"/>
          </p:cNvSpPr>
          <p:nvPr>
            <p:ph idx="1"/>
          </p:nvPr>
        </p:nvSpPr>
        <p:spPr/>
        <p:txBody>
          <a:bodyPr/>
          <a:lstStyle/>
          <a:p>
            <a:endParaRPr lang="en-US" dirty="0" smtClean="0"/>
          </a:p>
          <a:p>
            <a:pPr>
              <a:buFont typeface="Wingdings" panose="05000000000000000000" pitchFamily="2" charset="2"/>
              <a:buChar char="§"/>
            </a:pPr>
            <a:r>
              <a:rPr lang="en-US" dirty="0" smtClean="0"/>
              <a:t>Telephone:  1-844-886-3369 (1-844-8TMEDNY)</a:t>
            </a:r>
          </a:p>
          <a:p>
            <a:pPr>
              <a:buFont typeface="Wingdings" panose="05000000000000000000" pitchFamily="2" charset="2"/>
              <a:buChar char="§"/>
            </a:pPr>
            <a:r>
              <a:rPr lang="en-US" dirty="0" smtClean="0"/>
              <a:t>FAX:  1-844-986-3369 (1-844-9TMEDNY)</a:t>
            </a:r>
          </a:p>
          <a:p>
            <a:pPr>
              <a:buFont typeface="Wingdings" panose="05000000000000000000" pitchFamily="2" charset="2"/>
              <a:buChar char="§"/>
            </a:pPr>
            <a:r>
              <a:rPr lang="en-US" dirty="0" smtClean="0"/>
              <a:t>Website:  www.twinmedny.com</a:t>
            </a:r>
          </a:p>
          <a:p>
            <a:pPr marL="0" indent="0">
              <a:buNone/>
            </a:pPr>
            <a:endParaRPr lang="en-US" dirty="0"/>
          </a:p>
        </p:txBody>
      </p:sp>
      <p:sp>
        <p:nvSpPr>
          <p:cNvPr id="4" name="Content Placeholder 3"/>
          <p:cNvSpPr>
            <a:spLocks noGrp="1"/>
          </p:cNvSpPr>
          <p:nvPr>
            <p:ph sz="quarter" idx="12"/>
          </p:nvPr>
        </p:nvSpPr>
        <p:spPr/>
        <p:txBody>
          <a:bodyPr/>
          <a:lstStyle/>
          <a:p>
            <a:endParaRPr lang="en-US"/>
          </a:p>
        </p:txBody>
      </p:sp>
    </p:spTree>
    <p:extLst>
      <p:ext uri="{BB962C8B-B14F-4D97-AF65-F5344CB8AC3E}">
        <p14:creationId xmlns:p14="http://schemas.microsoft.com/office/powerpoint/2010/main" xmlns="" val="1209621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11911" y="982076"/>
            <a:ext cx="7661756" cy="511175"/>
          </a:xfrm>
        </p:spPr>
        <p:txBody>
          <a:bodyPr/>
          <a:lstStyle/>
          <a:p>
            <a:r>
              <a:rPr lang="en-US" dirty="0" smtClean="0">
                <a:solidFill>
                  <a:srgbClr val="7030A0"/>
                </a:solidFill>
              </a:rPr>
              <a:t>New York State Department of Health</a:t>
            </a:r>
            <a:endParaRPr lang="en-US" dirty="0">
              <a:solidFill>
                <a:srgbClr val="7030A0"/>
              </a:solidFill>
            </a:endParaRPr>
          </a:p>
        </p:txBody>
      </p:sp>
      <p:sp>
        <p:nvSpPr>
          <p:cNvPr id="3" name="Text Placeholder 2"/>
          <p:cNvSpPr>
            <a:spLocks noGrp="1"/>
          </p:cNvSpPr>
          <p:nvPr>
            <p:ph type="body" sz="quarter" idx="11"/>
          </p:nvPr>
        </p:nvSpPr>
        <p:spPr/>
        <p:txBody>
          <a:bodyPr/>
          <a:lstStyle/>
          <a:p>
            <a:endParaRPr lang="en-US" dirty="0"/>
          </a:p>
        </p:txBody>
      </p:sp>
      <p:sp>
        <p:nvSpPr>
          <p:cNvPr id="4" name="Text Placeholder 3"/>
          <p:cNvSpPr>
            <a:spLocks noGrp="1"/>
          </p:cNvSpPr>
          <p:nvPr>
            <p:ph type="body" sz="quarter" idx="12"/>
          </p:nvPr>
        </p:nvSpPr>
        <p:spPr>
          <a:xfrm>
            <a:off x="611909" y="2406182"/>
            <a:ext cx="8251535" cy="2872399"/>
          </a:xfrm>
        </p:spPr>
        <p:txBody>
          <a:bodyPr/>
          <a:lstStyle/>
          <a:p>
            <a:r>
              <a:rPr lang="en-US" dirty="0" smtClean="0">
                <a:solidFill>
                  <a:schemeClr val="tx1"/>
                </a:solidFill>
              </a:rPr>
              <a:t>Bureau of Medical Review</a:t>
            </a:r>
          </a:p>
          <a:p>
            <a:r>
              <a:rPr lang="en-US" dirty="0" smtClean="0">
                <a:solidFill>
                  <a:schemeClr val="tx1"/>
                </a:solidFill>
              </a:rPr>
              <a:t>Office of Health Insurance Programs</a:t>
            </a:r>
          </a:p>
          <a:p>
            <a:r>
              <a:rPr lang="en-US" dirty="0" smtClean="0">
                <a:solidFill>
                  <a:schemeClr val="tx1"/>
                </a:solidFill>
              </a:rPr>
              <a:t>Division of OHIP Operations </a:t>
            </a:r>
            <a:r>
              <a:rPr lang="en-US" smtClean="0">
                <a:solidFill>
                  <a:schemeClr val="tx1"/>
                </a:solidFill>
              </a:rPr>
              <a:t>and Systems</a:t>
            </a:r>
            <a:endParaRPr lang="en-US" dirty="0">
              <a:solidFill>
                <a:schemeClr val="tx1"/>
              </a:solidFill>
            </a:endParaRPr>
          </a:p>
          <a:p>
            <a:r>
              <a:rPr lang="en-US" dirty="0" smtClean="0">
                <a:solidFill>
                  <a:schemeClr val="tx1"/>
                </a:solidFill>
              </a:rPr>
              <a:t>Riverview Center, 150 Broadway </a:t>
            </a:r>
            <a:r>
              <a:rPr lang="en-US" dirty="0" err="1" smtClean="0">
                <a:solidFill>
                  <a:schemeClr val="tx1"/>
                </a:solidFill>
              </a:rPr>
              <a:t>Menands</a:t>
            </a:r>
            <a:r>
              <a:rPr lang="en-US" dirty="0" smtClean="0">
                <a:solidFill>
                  <a:schemeClr val="tx1"/>
                </a:solidFill>
              </a:rPr>
              <a:t>, NY 12204</a:t>
            </a:r>
          </a:p>
          <a:p>
            <a:r>
              <a:rPr lang="en-US" dirty="0" smtClean="0">
                <a:solidFill>
                  <a:schemeClr val="tx1"/>
                </a:solidFill>
              </a:rPr>
              <a:t>Email: ohipmedpa@health.ny.gov</a:t>
            </a:r>
          </a:p>
          <a:p>
            <a:r>
              <a:rPr lang="en-US" dirty="0" smtClean="0">
                <a:solidFill>
                  <a:schemeClr val="tx1"/>
                </a:solidFill>
              </a:rPr>
              <a:t>Phone: 1-800-342-3005</a:t>
            </a:r>
            <a:endParaRPr lang="en-US" dirty="0">
              <a:solidFill>
                <a:schemeClr val="tx1"/>
              </a:solidFill>
            </a:endParaRPr>
          </a:p>
        </p:txBody>
      </p:sp>
    </p:spTree>
    <p:extLst>
      <p:ext uri="{BB962C8B-B14F-4D97-AF65-F5344CB8AC3E}">
        <p14:creationId xmlns:p14="http://schemas.microsoft.com/office/powerpoint/2010/main" xmlns="" val="3301862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smtClean="0"/>
              <a:t>NYS Medicaid Incontinence </a:t>
            </a:r>
            <a:r>
              <a:rPr lang="en-US" sz="3000" dirty="0"/>
              <a:t>Supply Management </a:t>
            </a:r>
            <a:r>
              <a:rPr lang="en-US" sz="3000" dirty="0" smtClean="0"/>
              <a:t>Program</a:t>
            </a:r>
            <a:r>
              <a:rPr lang="en-US" sz="3000" dirty="0"/>
              <a:t> </a:t>
            </a:r>
            <a:r>
              <a:rPr lang="en-US" sz="3000" dirty="0" smtClean="0"/>
              <a:t/>
            </a:r>
            <a:br>
              <a:rPr lang="en-US" sz="3000" dirty="0" smtClean="0"/>
            </a:br>
            <a:r>
              <a:rPr lang="en-US" sz="3000" dirty="0" smtClean="0"/>
              <a:t>History</a:t>
            </a:r>
            <a:br>
              <a:rPr lang="en-US" sz="3000" dirty="0" smtClean="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a:t>
            </a:r>
            <a:r>
              <a:rPr lang="en-US" dirty="0" smtClean="0"/>
              <a:t>he 2013-2014 State budget adopted MRT recommendations, including an incontinence supply initiative</a:t>
            </a:r>
          </a:p>
          <a:p>
            <a:pPr>
              <a:buFont typeface="Wingdings" panose="05000000000000000000" pitchFamily="2" charset="2"/>
              <a:buChar char="§"/>
            </a:pPr>
            <a:r>
              <a:rPr lang="en-US" dirty="0" smtClean="0"/>
              <a:t>Social </a:t>
            </a:r>
            <a:r>
              <a:rPr lang="en-US" dirty="0"/>
              <a:t>Services Law Section § 365-a (2)(g)(v) </a:t>
            </a:r>
            <a:r>
              <a:rPr lang="en-US" dirty="0" smtClean="0"/>
              <a:t>authorizes the Program</a:t>
            </a:r>
          </a:p>
          <a:p>
            <a:pPr>
              <a:buFont typeface="Wingdings" panose="05000000000000000000" pitchFamily="2" charset="2"/>
              <a:buChar char="§"/>
            </a:pPr>
            <a:r>
              <a:rPr lang="en-US" dirty="0" smtClean="0"/>
              <a:t>This </a:t>
            </a:r>
            <a:r>
              <a:rPr lang="en-US" dirty="0"/>
              <a:t>initiative seeks to improve the quality of incontinence products provided to all Medicaid members by establishing minimum quality standards for adult and youth size diapers </a:t>
            </a:r>
            <a:r>
              <a:rPr lang="en-US" dirty="0" smtClean="0"/>
              <a:t>and reducing </a:t>
            </a:r>
            <a:r>
              <a:rPr lang="en-US" dirty="0"/>
              <a:t>costs for incontinence products while maintaining the existing provider (Durable Medical Equipment and Pharmacy) </a:t>
            </a:r>
            <a:r>
              <a:rPr lang="en-US" dirty="0" smtClean="0"/>
              <a:t>network</a:t>
            </a:r>
          </a:p>
        </p:txBody>
      </p:sp>
      <p:sp>
        <p:nvSpPr>
          <p:cNvPr id="4" name="Content Placeholder 3"/>
          <p:cNvSpPr>
            <a:spLocks noGrp="1"/>
          </p:cNvSpPr>
          <p:nvPr>
            <p:ph sz="quarter" idx="12"/>
          </p:nvPr>
        </p:nvSpPr>
        <p:spPr/>
        <p:txBody>
          <a:bodyPr/>
          <a:lstStyle/>
          <a:p>
            <a:r>
              <a:rPr lang="en-US" dirty="0" smtClean="0"/>
              <a:t>August  2016</a:t>
            </a:r>
          </a:p>
          <a:p>
            <a:endParaRPr lang="en-US" dirty="0" smtClean="0"/>
          </a:p>
          <a:p>
            <a:r>
              <a:rPr lang="en-US" dirty="0" smtClean="0"/>
              <a:t>2016</a:t>
            </a:r>
            <a:endParaRPr lang="en-US" dirty="0"/>
          </a:p>
        </p:txBody>
      </p:sp>
    </p:spTree>
    <p:extLst>
      <p:ext uri="{BB962C8B-B14F-4D97-AF65-F5344CB8AC3E}">
        <p14:creationId xmlns:p14="http://schemas.microsoft.com/office/powerpoint/2010/main" xmlns="" val="2051879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Program</a:t>
            </a:r>
            <a:br>
              <a:rPr lang="en-US" sz="3000" dirty="0"/>
            </a:br>
            <a:r>
              <a:rPr lang="en-US" sz="3000" dirty="0"/>
              <a:t>Current Coverage, Utilization, and Management</a:t>
            </a:r>
            <a:br>
              <a:rPr lang="en-US" sz="3000" dirty="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Incontinence supplies are covered by Medicaid for ages three (3) and above, and include medically necessary reusable and disposable diapers, liners, and </a:t>
            </a:r>
            <a:r>
              <a:rPr lang="en-US" dirty="0" err="1" smtClean="0"/>
              <a:t>underpads</a:t>
            </a:r>
            <a:endParaRPr lang="en-US" dirty="0" smtClean="0"/>
          </a:p>
          <a:p>
            <a:pPr>
              <a:buFont typeface="Wingdings" panose="05000000000000000000" pitchFamily="2" charset="2"/>
              <a:buChar char="§"/>
            </a:pPr>
            <a:r>
              <a:rPr lang="en-US" dirty="0" smtClean="0"/>
              <a:t>Providers of incontinence products are nearly all for-profit enterprises and are reimbursed for these products on a per unit basis.  In FFS, each billing (HCPCS) code has an assigned per unit Maximum Reimbursable Amount (MRA) </a:t>
            </a:r>
          </a:p>
          <a:p>
            <a:pPr>
              <a:buFont typeface="Wingdings" panose="05000000000000000000" pitchFamily="2" charset="2"/>
              <a:buChar char="§"/>
            </a:pPr>
            <a:r>
              <a:rPr lang="en-US" dirty="0" smtClean="0"/>
              <a:t>Providers are reimbursed up to, but not exceeding the MRA for each HCPCS code</a:t>
            </a:r>
          </a:p>
          <a:p>
            <a:pPr marL="0" indent="0">
              <a:buNone/>
            </a:pPr>
            <a:endParaRPr lang="en-US" dirty="0" smtClean="0"/>
          </a:p>
          <a:p>
            <a:pPr marL="0" indent="0">
              <a:buNone/>
            </a:pPr>
            <a:endParaRPr lang="en-US" dirty="0"/>
          </a:p>
        </p:txBody>
      </p:sp>
      <p:sp>
        <p:nvSpPr>
          <p:cNvPr id="4" name="Content Placeholder 3"/>
          <p:cNvSpPr>
            <a:spLocks noGrp="1"/>
          </p:cNvSpPr>
          <p:nvPr>
            <p:ph sz="quarter" idx="12"/>
          </p:nvPr>
        </p:nvSpPr>
        <p:spPr>
          <a:xfrm>
            <a:off x="231775" y="128279"/>
            <a:ext cx="3806825" cy="390525"/>
          </a:xfrm>
        </p:spPr>
        <p:txBody>
          <a:bodyPr/>
          <a:lstStyle/>
          <a:p>
            <a:r>
              <a:rPr lang="en-US" dirty="0"/>
              <a:t>August  2016</a:t>
            </a:r>
          </a:p>
          <a:p>
            <a:endParaRPr lang="en-US" dirty="0"/>
          </a:p>
        </p:txBody>
      </p:sp>
    </p:spTree>
    <p:extLst>
      <p:ext uri="{BB962C8B-B14F-4D97-AF65-F5344CB8AC3E}">
        <p14:creationId xmlns:p14="http://schemas.microsoft.com/office/powerpoint/2010/main" xmlns="" val="1652702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Program</a:t>
            </a:r>
            <a:br>
              <a:rPr lang="en-US" sz="3000" dirty="0"/>
            </a:br>
            <a:r>
              <a:rPr lang="en-US" sz="3000" dirty="0"/>
              <a:t>Current Coverage, Utilization, and Management</a:t>
            </a:r>
            <a:br>
              <a:rPr lang="en-US" sz="3000" dirty="0"/>
            </a:b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Individual </a:t>
            </a:r>
            <a:r>
              <a:rPr lang="en-US" dirty="0"/>
              <a:t>and chain providers currently purchase incontinence related products through a variety of sources, with each provider paying varying unit rates for the same or similar </a:t>
            </a:r>
            <a:r>
              <a:rPr lang="en-US" dirty="0" smtClean="0"/>
              <a:t>product</a:t>
            </a:r>
            <a:endParaRPr lang="en-US" dirty="0"/>
          </a:p>
          <a:p>
            <a:pPr>
              <a:buFont typeface="Wingdings" panose="05000000000000000000" pitchFamily="2" charset="2"/>
              <a:buChar char="§"/>
            </a:pPr>
            <a:r>
              <a:rPr lang="en-US" dirty="0" smtClean="0"/>
              <a:t>In FFS, enrolled providers are reimbursed an established Maximum Reimbursable Amount (MRA) regardless of their actual acquisition cost by invoice</a:t>
            </a:r>
          </a:p>
          <a:p>
            <a:pPr>
              <a:buFont typeface="Wingdings" panose="05000000000000000000" pitchFamily="2" charset="2"/>
              <a:buChar char="§"/>
            </a:pPr>
            <a:r>
              <a:rPr lang="en-US" dirty="0" smtClean="0"/>
              <a:t>In MMC and MLTC, providers are reimbursed in accordance with the plan’s contract</a:t>
            </a:r>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4161999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Table 1. Baseline Medicaid Utilization for Fee for Service and Managed Care Populations – 2013 Statistics</a:t>
            </a: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781554677"/>
              </p:ext>
            </p:extLst>
          </p:nvPr>
        </p:nvGraphicFramePr>
        <p:xfrm>
          <a:off x="991518" y="1825627"/>
          <a:ext cx="9386370" cy="4374796"/>
        </p:xfrm>
        <a:graphic>
          <a:graphicData uri="http://schemas.openxmlformats.org/drawingml/2006/table">
            <a:tbl>
              <a:tblPr firstRow="1" bandRow="1">
                <a:tableStyleId>{5C22544A-7EE6-4342-B048-85BDC9FD1C3A}</a:tableStyleId>
              </a:tblPr>
              <a:tblGrid>
                <a:gridCol w="1101687"/>
                <a:gridCol w="2616206"/>
                <a:gridCol w="2173134"/>
                <a:gridCol w="1567392"/>
                <a:gridCol w="1927951"/>
              </a:tblGrid>
              <a:tr h="376961">
                <a:tc>
                  <a:txBody>
                    <a:bodyPr/>
                    <a:lstStyle/>
                    <a:p>
                      <a:pPr algn="ctr"/>
                      <a:r>
                        <a:rPr lang="en-US" sz="1100" dirty="0" smtClean="0">
                          <a:solidFill>
                            <a:schemeClr val="bg1"/>
                          </a:solidFill>
                        </a:rPr>
                        <a:t>HCPCS</a:t>
                      </a:r>
                      <a:r>
                        <a:rPr lang="en-US" sz="1100" baseline="0" dirty="0" smtClean="0">
                          <a:solidFill>
                            <a:schemeClr val="bg1"/>
                          </a:solidFill>
                        </a:rPr>
                        <a:t> Code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Brief Description</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Annual</a:t>
                      </a:r>
                      <a:r>
                        <a:rPr lang="en-US" sz="1100" baseline="0" dirty="0" smtClean="0">
                          <a:solidFill>
                            <a:schemeClr val="bg1"/>
                          </a:solidFill>
                        </a:rPr>
                        <a:t> Spending (in millions)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Unique</a:t>
                      </a:r>
                      <a:r>
                        <a:rPr lang="en-US" sz="1100" baseline="0" dirty="0" smtClean="0">
                          <a:solidFill>
                            <a:schemeClr val="bg1"/>
                          </a:solidFill>
                        </a:rPr>
                        <a:t> Members </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Units</a:t>
                      </a:r>
                      <a:r>
                        <a:rPr lang="en-US" sz="1100" baseline="0" dirty="0" smtClean="0">
                          <a:solidFill>
                            <a:schemeClr val="bg1"/>
                          </a:solidFill>
                        </a:rPr>
                        <a:t> per year</a:t>
                      </a:r>
                      <a:endParaRPr lang="en-US" sz="1100" dirty="0">
                        <a:solidFill>
                          <a:schemeClr val="bg1"/>
                        </a:solidFill>
                      </a:endParaRPr>
                    </a:p>
                  </a:txBody>
                  <a:tcPr>
                    <a:solidFill>
                      <a:srgbClr val="503278"/>
                    </a:solidFill>
                  </a:tcPr>
                </a:tc>
              </a:tr>
              <a:tr h="251812">
                <a:tc>
                  <a:txBody>
                    <a:bodyPr/>
                    <a:lstStyle/>
                    <a:p>
                      <a:pPr algn="ctr"/>
                      <a:r>
                        <a:rPr lang="en-US" sz="1100" dirty="0" smtClean="0">
                          <a:solidFill>
                            <a:schemeClr val="bg1"/>
                          </a:solidFill>
                        </a:rPr>
                        <a:t>A4554</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t>
                      </a:r>
                      <a:r>
                        <a:rPr lang="en-US" sz="1100" baseline="0" dirty="0" err="1" smtClean="0">
                          <a:solidFill>
                            <a:schemeClr val="bg1"/>
                          </a:solidFill>
                        </a:rPr>
                        <a:t>Underpads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22.13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83,915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86,530,471</a:t>
                      </a:r>
                      <a:endParaRPr lang="en-US" sz="1100" dirty="0">
                        <a:solidFill>
                          <a:schemeClr val="bg1"/>
                        </a:solidFill>
                      </a:endParaRPr>
                    </a:p>
                  </a:txBody>
                  <a:tcPr>
                    <a:solidFill>
                      <a:srgbClr val="503278"/>
                    </a:solidFill>
                  </a:tcPr>
                </a:tc>
              </a:tr>
              <a:tr h="263273">
                <a:tc>
                  <a:txBody>
                    <a:bodyPr/>
                    <a:lstStyle/>
                    <a:p>
                      <a:pPr algn="ctr"/>
                      <a:r>
                        <a:rPr lang="en-US" sz="1100" dirty="0" smtClean="0">
                          <a:solidFill>
                            <a:schemeClr val="bg1"/>
                          </a:solidFill>
                        </a:rPr>
                        <a:t>T4521</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Adult Small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2.22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7,737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5,035,360</a:t>
                      </a:r>
                      <a:endParaRPr lang="en-US" sz="1100" dirty="0">
                        <a:solidFill>
                          <a:schemeClr val="bg1"/>
                        </a:solidFill>
                      </a:endParaRPr>
                    </a:p>
                  </a:txBody>
                  <a:tcPr>
                    <a:solidFill>
                      <a:srgbClr val="503278"/>
                    </a:solidFill>
                  </a:tcPr>
                </a:tc>
              </a:tr>
              <a:tr h="263273">
                <a:tc>
                  <a:txBody>
                    <a:bodyPr/>
                    <a:lstStyle/>
                    <a:p>
                      <a:pPr algn="ctr"/>
                      <a:r>
                        <a:rPr lang="en-US" sz="1100" dirty="0" smtClean="0">
                          <a:solidFill>
                            <a:schemeClr val="bg1"/>
                          </a:solidFill>
                        </a:rPr>
                        <a:t>T4522</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Adult</a:t>
                      </a:r>
                      <a:r>
                        <a:rPr lang="en-US" sz="1100" baseline="0" dirty="0" smtClean="0">
                          <a:solidFill>
                            <a:schemeClr val="bg1"/>
                          </a:solidFill>
                        </a:rPr>
                        <a:t> Medium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10.28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34,668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21,614,415</a:t>
                      </a:r>
                      <a:endParaRPr lang="en-US" sz="1100" dirty="0">
                        <a:solidFill>
                          <a:schemeClr val="bg1"/>
                        </a:solidFill>
                      </a:endParaRPr>
                    </a:p>
                  </a:txBody>
                  <a:tcPr>
                    <a:solidFill>
                      <a:srgbClr val="503278"/>
                    </a:solidFill>
                  </a:tcPr>
                </a:tc>
              </a:tr>
              <a:tr h="263273">
                <a:tc>
                  <a:txBody>
                    <a:bodyPr/>
                    <a:lstStyle/>
                    <a:p>
                      <a:pPr algn="ctr"/>
                      <a:r>
                        <a:rPr lang="en-US" sz="1100" dirty="0" smtClean="0">
                          <a:solidFill>
                            <a:schemeClr val="bg1"/>
                          </a:solidFill>
                        </a:rPr>
                        <a:t>T4523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Adult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18.54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45,324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29,542,342</a:t>
                      </a:r>
                      <a:endParaRPr lang="en-US" sz="1100" dirty="0">
                        <a:solidFill>
                          <a:schemeClr val="bg1"/>
                        </a:solidFill>
                      </a:endParaRPr>
                    </a:p>
                  </a:txBody>
                  <a:tcPr>
                    <a:solidFill>
                      <a:srgbClr val="503278"/>
                    </a:solidFill>
                  </a:tcPr>
                </a:tc>
              </a:tr>
              <a:tr h="414749">
                <a:tc>
                  <a:txBody>
                    <a:bodyPr/>
                    <a:lstStyle/>
                    <a:p>
                      <a:pPr algn="ctr"/>
                      <a:r>
                        <a:rPr lang="en-US" sz="1100" dirty="0" smtClean="0">
                          <a:solidFill>
                            <a:schemeClr val="bg1"/>
                          </a:solidFill>
                        </a:rPr>
                        <a:t>T4524</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Adult Extra</a:t>
                      </a:r>
                      <a:r>
                        <a:rPr lang="en-US" sz="1100" baseline="0" dirty="0" smtClean="0">
                          <a:solidFill>
                            <a:schemeClr val="bg1"/>
                          </a:solidFill>
                        </a:rPr>
                        <a:t>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10.95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26,467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16,477,462</a:t>
                      </a:r>
                      <a:endParaRPr lang="en-US" sz="1100" dirty="0">
                        <a:solidFill>
                          <a:schemeClr val="bg1"/>
                        </a:solidFill>
                      </a:endParaRPr>
                    </a:p>
                  </a:txBody>
                  <a:tcPr>
                    <a:solidFill>
                      <a:srgbClr val="503278"/>
                    </a:solidFill>
                  </a:tcPr>
                </a:tc>
              </a:tr>
              <a:tr h="414749">
                <a:tc>
                  <a:txBody>
                    <a:bodyPr/>
                    <a:lstStyle/>
                    <a:p>
                      <a:pPr algn="ctr"/>
                      <a:r>
                        <a:rPr lang="en-US" sz="1100" dirty="0" smtClean="0">
                          <a:solidFill>
                            <a:schemeClr val="bg1"/>
                          </a:solidFill>
                        </a:rPr>
                        <a:t>T4529</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Pediatric Small/Medium</a:t>
                      </a:r>
                      <a:r>
                        <a:rPr lang="en-US" sz="1100" baseline="0" dirty="0" smtClean="0">
                          <a:solidFill>
                            <a:schemeClr val="bg1"/>
                          </a:solidFill>
                        </a:rPr>
                        <a:t>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.03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218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95,548</a:t>
                      </a:r>
                      <a:endParaRPr lang="en-US" sz="1100" dirty="0">
                        <a:solidFill>
                          <a:schemeClr val="bg1"/>
                        </a:solidFill>
                      </a:endParaRPr>
                    </a:p>
                  </a:txBody>
                  <a:tcPr>
                    <a:solidFill>
                      <a:srgbClr val="503278"/>
                    </a:solidFill>
                  </a:tcPr>
                </a:tc>
              </a:tr>
              <a:tr h="376961">
                <a:tc>
                  <a:txBody>
                    <a:bodyPr/>
                    <a:lstStyle/>
                    <a:p>
                      <a:pPr algn="ctr"/>
                      <a:r>
                        <a:rPr lang="en-US" sz="1100" dirty="0" smtClean="0">
                          <a:solidFill>
                            <a:schemeClr val="bg1"/>
                          </a:solidFill>
                        </a:rPr>
                        <a:t>T4530</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Pediatric Large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.43</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1,456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1,300,799</a:t>
                      </a:r>
                      <a:endParaRPr lang="en-US" sz="1100" dirty="0">
                        <a:solidFill>
                          <a:schemeClr val="bg1"/>
                        </a:solidFill>
                      </a:endParaRPr>
                    </a:p>
                  </a:txBody>
                  <a:tcPr>
                    <a:solidFill>
                      <a:srgbClr val="503278"/>
                    </a:solidFill>
                  </a:tcPr>
                </a:tc>
              </a:tr>
              <a:tr h="251812">
                <a:tc>
                  <a:txBody>
                    <a:bodyPr/>
                    <a:lstStyle/>
                    <a:p>
                      <a:pPr algn="ctr"/>
                      <a:r>
                        <a:rPr lang="en-US" sz="1100" dirty="0" smtClean="0">
                          <a:solidFill>
                            <a:schemeClr val="bg1"/>
                          </a:solidFill>
                        </a:rPr>
                        <a:t>T4533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Youth Diaper</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1.86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5,442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5,191,114</a:t>
                      </a:r>
                      <a:endParaRPr lang="en-US" sz="1100" dirty="0">
                        <a:solidFill>
                          <a:schemeClr val="bg1"/>
                        </a:solidFill>
                      </a:endParaRPr>
                    </a:p>
                  </a:txBody>
                  <a:tcPr>
                    <a:solidFill>
                      <a:srgbClr val="503278"/>
                    </a:solidFill>
                  </a:tcPr>
                </a:tc>
              </a:tr>
              <a:tr h="251812">
                <a:tc>
                  <a:txBody>
                    <a:bodyPr/>
                    <a:lstStyle/>
                    <a:p>
                      <a:pPr algn="ctr"/>
                      <a:r>
                        <a:rPr lang="en-US" sz="1100" dirty="0" smtClean="0">
                          <a:solidFill>
                            <a:schemeClr val="bg1"/>
                          </a:solidFill>
                        </a:rPr>
                        <a:t>T4535</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a:t>
                      </a:r>
                      <a:r>
                        <a:rPr lang="en-US" sz="1100" baseline="0" dirty="0" smtClean="0">
                          <a:solidFill>
                            <a:schemeClr val="bg1"/>
                          </a:solidFill>
                        </a:rPr>
                        <a:t> liners/pads</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9.15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55,132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36,363,469</a:t>
                      </a:r>
                      <a:endParaRPr lang="en-US" sz="1100" dirty="0">
                        <a:solidFill>
                          <a:schemeClr val="bg1"/>
                        </a:solidFill>
                      </a:endParaRPr>
                    </a:p>
                  </a:txBody>
                  <a:tcPr>
                    <a:solidFill>
                      <a:srgbClr val="503278"/>
                    </a:solidFill>
                  </a:tcPr>
                </a:tc>
              </a:tr>
              <a:tr h="263273">
                <a:tc>
                  <a:txBody>
                    <a:bodyPr/>
                    <a:lstStyle/>
                    <a:p>
                      <a:pPr algn="ctr"/>
                      <a:r>
                        <a:rPr lang="en-US" sz="1100" dirty="0" smtClean="0">
                          <a:solidFill>
                            <a:schemeClr val="bg1"/>
                          </a:solidFill>
                        </a:rPr>
                        <a:t>T4537</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a:t>
                      </a:r>
                      <a:r>
                        <a:rPr lang="en-US" sz="1100" dirty="0" err="1" smtClean="0">
                          <a:solidFill>
                            <a:schemeClr val="bg1"/>
                          </a:solidFill>
                        </a:rPr>
                        <a:t>Underpad</a:t>
                      </a:r>
                      <a:r>
                        <a:rPr lang="en-US" sz="1100" dirty="0" smtClean="0">
                          <a:solidFill>
                            <a:schemeClr val="bg1"/>
                          </a:solidFill>
                        </a:rPr>
                        <a:t>,</a:t>
                      </a:r>
                      <a:r>
                        <a:rPr lang="en-US" sz="1100" baseline="0" dirty="0" smtClean="0">
                          <a:solidFill>
                            <a:schemeClr val="bg1"/>
                          </a:solidFill>
                        </a:rPr>
                        <a:t> Bed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4.65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29,099</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353,321</a:t>
                      </a:r>
                      <a:endParaRPr lang="en-US" sz="1100" dirty="0">
                        <a:solidFill>
                          <a:schemeClr val="bg1"/>
                        </a:solidFill>
                      </a:endParaRPr>
                    </a:p>
                  </a:txBody>
                  <a:tcPr>
                    <a:solidFill>
                      <a:srgbClr val="503278"/>
                    </a:solidFill>
                  </a:tcPr>
                </a:tc>
              </a:tr>
              <a:tr h="251812">
                <a:tc>
                  <a:txBody>
                    <a:bodyPr/>
                    <a:lstStyle/>
                    <a:p>
                      <a:pPr algn="ctr"/>
                      <a:r>
                        <a:rPr lang="en-US" sz="1100" dirty="0" smtClean="0">
                          <a:solidFill>
                            <a:schemeClr val="bg1"/>
                          </a:solidFill>
                        </a:rPr>
                        <a:t>T4539</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Diaper, any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4.87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27,257</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575,855</a:t>
                      </a:r>
                      <a:endParaRPr lang="en-US" sz="1100" dirty="0">
                        <a:solidFill>
                          <a:schemeClr val="bg1"/>
                        </a:solidFill>
                      </a:endParaRPr>
                    </a:p>
                  </a:txBody>
                  <a:tcPr>
                    <a:solidFill>
                      <a:srgbClr val="503278"/>
                    </a:solidFill>
                  </a:tcPr>
                </a:tc>
              </a:tr>
              <a:tr h="263273">
                <a:tc>
                  <a:txBody>
                    <a:bodyPr/>
                    <a:lstStyle/>
                    <a:p>
                      <a:pPr algn="ctr"/>
                      <a:r>
                        <a:rPr lang="en-US" sz="1100" dirty="0" smtClean="0">
                          <a:solidFill>
                            <a:schemeClr val="bg1"/>
                          </a:solidFill>
                        </a:rPr>
                        <a:t>T4540</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Reusable </a:t>
                      </a:r>
                      <a:r>
                        <a:rPr lang="en-US" sz="1100" dirty="0" err="1" smtClean="0">
                          <a:solidFill>
                            <a:schemeClr val="bg1"/>
                          </a:solidFill>
                        </a:rPr>
                        <a:t>Underpad</a:t>
                      </a:r>
                      <a:r>
                        <a:rPr lang="en-US" sz="1100" dirty="0" smtClean="0">
                          <a:solidFill>
                            <a:schemeClr val="bg1"/>
                          </a:solidFill>
                        </a:rPr>
                        <a:t>, Chair size</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1.08</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12,016</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155,840</a:t>
                      </a:r>
                      <a:endParaRPr lang="en-US" sz="1100" dirty="0">
                        <a:solidFill>
                          <a:schemeClr val="bg1"/>
                        </a:solidFill>
                      </a:endParaRPr>
                    </a:p>
                  </a:txBody>
                  <a:tcPr>
                    <a:solidFill>
                      <a:srgbClr val="503278"/>
                    </a:solidFill>
                  </a:tcPr>
                </a:tc>
              </a:tr>
              <a:tr h="414749">
                <a:tc>
                  <a:txBody>
                    <a:bodyPr/>
                    <a:lstStyle/>
                    <a:p>
                      <a:pPr algn="ctr"/>
                      <a:r>
                        <a:rPr lang="en-US" sz="1100" dirty="0" smtClean="0">
                          <a:solidFill>
                            <a:schemeClr val="bg1"/>
                          </a:solidFill>
                        </a:rPr>
                        <a:t>T4543</a:t>
                      </a:r>
                      <a:endParaRPr lang="en-US" sz="1100" dirty="0">
                        <a:solidFill>
                          <a:schemeClr val="bg1"/>
                        </a:solidFill>
                      </a:endParaRPr>
                    </a:p>
                  </a:txBody>
                  <a:tcPr>
                    <a:solidFill>
                      <a:srgbClr val="503278"/>
                    </a:solidFill>
                  </a:tcPr>
                </a:tc>
                <a:tc>
                  <a:txBody>
                    <a:bodyPr/>
                    <a:lstStyle/>
                    <a:p>
                      <a:r>
                        <a:rPr lang="en-US" sz="1100" dirty="0" smtClean="0">
                          <a:solidFill>
                            <a:schemeClr val="bg1"/>
                          </a:solidFill>
                        </a:rPr>
                        <a:t>Disposable Bariatric Diaper (waist/hip &gt;62”)</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1.04</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1,615</a:t>
                      </a:r>
                      <a:endParaRPr lang="en-US" sz="1100" dirty="0">
                        <a:solidFill>
                          <a:schemeClr val="bg1"/>
                        </a:solidFill>
                      </a:endParaRPr>
                    </a:p>
                  </a:txBody>
                  <a:tcPr>
                    <a:solidFill>
                      <a:srgbClr val="503278"/>
                    </a:solidFill>
                  </a:tcPr>
                </a:tc>
                <a:tc>
                  <a:txBody>
                    <a:bodyPr/>
                    <a:lstStyle/>
                    <a:p>
                      <a:pPr algn="ctr"/>
                      <a:r>
                        <a:rPr lang="en-US" sz="1100" dirty="0" smtClean="0">
                          <a:solidFill>
                            <a:schemeClr val="bg1"/>
                          </a:solidFill>
                        </a:rPr>
                        <a:t>879,841</a:t>
                      </a:r>
                      <a:endParaRPr lang="en-US" sz="1100" dirty="0">
                        <a:solidFill>
                          <a:schemeClr val="bg1"/>
                        </a:solidFill>
                      </a:endParaRPr>
                    </a:p>
                  </a:txBody>
                  <a:tcPr>
                    <a:solidFill>
                      <a:srgbClr val="503278"/>
                    </a:solidFill>
                  </a:tcPr>
                </a:tc>
              </a:tr>
            </a:tbl>
          </a:graphicData>
        </a:graphic>
      </p:graphicFrame>
      <p:sp>
        <p:nvSpPr>
          <p:cNvPr id="4" name="Content Placeholder 3"/>
          <p:cNvSpPr>
            <a:spLocks noGrp="1"/>
          </p:cNvSpPr>
          <p:nvPr>
            <p:ph sz="quarter" idx="12"/>
          </p:nvPr>
        </p:nvSpPr>
        <p:spPr/>
        <p:txBody>
          <a:bodyPr/>
          <a:lstStyle/>
          <a:p>
            <a:r>
              <a:rPr lang="en-US" dirty="0" smtClean="0"/>
              <a:t>August 2016</a:t>
            </a:r>
            <a:endParaRPr lang="en-US" dirty="0"/>
          </a:p>
        </p:txBody>
      </p:sp>
      <p:sp>
        <p:nvSpPr>
          <p:cNvPr id="6" name="Footer Placeholder 5"/>
          <p:cNvSpPr>
            <a:spLocks noGrp="1"/>
          </p:cNvSpPr>
          <p:nvPr>
            <p:ph type="ftr" sz="quarter" idx="11"/>
          </p:nvPr>
        </p:nvSpPr>
        <p:spPr/>
        <p:txBody>
          <a:bodyPr/>
          <a:lstStyle/>
          <a:p>
            <a:r>
              <a:rPr lang="en-US" dirty="0" smtClean="0">
                <a:solidFill>
                  <a:schemeClr val="tx1"/>
                </a:solidFill>
              </a:rPr>
              <a:t>A unit refers to an individual item (e.g.: 1 diaper = 1 unit)</a:t>
            </a:r>
            <a:endParaRPr lang="en-US" dirty="0">
              <a:solidFill>
                <a:schemeClr val="tx1"/>
              </a:solidFill>
            </a:endParaRPr>
          </a:p>
        </p:txBody>
      </p:sp>
    </p:spTree>
    <p:extLst>
      <p:ext uri="{BB962C8B-B14F-4D97-AF65-F5344CB8AC3E}">
        <p14:creationId xmlns:p14="http://schemas.microsoft.com/office/powerpoint/2010/main" xmlns="" val="3458242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000" dirty="0"/>
              <a:t>NYS Medicaid Incontinence Supply Management </a:t>
            </a:r>
            <a:r>
              <a:rPr lang="en-US" sz="3000" dirty="0" smtClean="0"/>
              <a:t>Program</a:t>
            </a:r>
            <a:br>
              <a:rPr lang="en-US" sz="3000" dirty="0" smtClean="0"/>
            </a:br>
            <a:r>
              <a:rPr lang="en-US" sz="3000" dirty="0" smtClean="0"/>
              <a:t>Minimum Quality Standards for Incontinence Products</a:t>
            </a:r>
            <a:br>
              <a:rPr lang="en-US" sz="3000" dirty="0" smtClean="0"/>
            </a:br>
            <a:endParaRPr lang="en-US" sz="3000" dirty="0"/>
          </a:p>
        </p:txBody>
      </p:sp>
      <p:sp>
        <p:nvSpPr>
          <p:cNvPr id="3" name="Content Placeholder 2"/>
          <p:cNvSpPr>
            <a:spLocks noGrp="1"/>
          </p:cNvSpPr>
          <p:nvPr>
            <p:ph idx="1"/>
          </p:nvPr>
        </p:nvSpPr>
        <p:spPr/>
        <p:txBody>
          <a:bodyPr/>
          <a:lstStyle/>
          <a:p>
            <a:pPr marL="0" indent="0">
              <a:buNone/>
            </a:pPr>
            <a:r>
              <a:rPr lang="en-US" sz="2000" b="1" dirty="0" smtClean="0"/>
              <a:t>Beginning September 1, 2016, adult and youth sized diapers dispensed to all Medicaid members must meet the following minimum product specifications established by the Department of Health:</a:t>
            </a:r>
          </a:p>
          <a:p>
            <a:pPr>
              <a:buFont typeface="Wingdings" panose="05000000000000000000" pitchFamily="2" charset="2"/>
              <a:buChar char="§"/>
            </a:pPr>
            <a:r>
              <a:rPr lang="en-US" sz="1800" dirty="0" smtClean="0"/>
              <a:t>No plastic (non-breathable) backed products</a:t>
            </a:r>
          </a:p>
          <a:p>
            <a:pPr>
              <a:buFont typeface="Wingdings" panose="05000000000000000000" pitchFamily="2" charset="2"/>
              <a:buChar char="§"/>
            </a:pPr>
            <a:r>
              <a:rPr lang="en-US" sz="1800" dirty="0" smtClean="0"/>
              <a:t>Rewet rate of &lt;2.0 g</a:t>
            </a:r>
          </a:p>
          <a:p>
            <a:pPr>
              <a:buFont typeface="Wingdings" panose="05000000000000000000" pitchFamily="2" charset="2"/>
              <a:buChar char="§"/>
            </a:pPr>
            <a:r>
              <a:rPr lang="en-US" sz="1800" dirty="0" smtClean="0"/>
              <a:t>Rate of Acquisition (ROA) of &lt;60 seconds</a:t>
            </a:r>
          </a:p>
          <a:p>
            <a:pPr>
              <a:buFont typeface="Wingdings" panose="05000000000000000000" pitchFamily="2" charset="2"/>
              <a:buChar char="§"/>
            </a:pPr>
            <a:r>
              <a:rPr lang="en-US" sz="1800" dirty="0" smtClean="0"/>
              <a:t>Retention capacity of &gt;250 g</a:t>
            </a:r>
          </a:p>
          <a:p>
            <a:pPr>
              <a:buFont typeface="Wingdings" panose="05000000000000000000" pitchFamily="2" charset="2"/>
              <a:buChar char="§"/>
            </a:pPr>
            <a:r>
              <a:rPr lang="en-US" sz="1800" dirty="0" smtClean="0"/>
              <a:t>Presence of breathable zones with a minimum value of &gt;100 cubic feet per minute (cfm)</a:t>
            </a:r>
          </a:p>
          <a:p>
            <a:pPr>
              <a:buFont typeface="Wingdings" panose="05000000000000000000" pitchFamily="2" charset="2"/>
              <a:buChar char="§"/>
            </a:pPr>
            <a:r>
              <a:rPr lang="en-US" sz="1800" dirty="0" smtClean="0"/>
              <a:t>Presence of a closure system which allows for multiple fastening and unfastening occurrences</a:t>
            </a:r>
          </a:p>
          <a:p>
            <a:pPr marL="0" indent="0">
              <a:buNone/>
            </a:pPr>
            <a:endParaRPr lang="en-US" sz="1800" dirty="0"/>
          </a:p>
          <a:p>
            <a:pPr marL="0" indent="0">
              <a:buNone/>
            </a:pPr>
            <a:r>
              <a:rPr lang="en-US" sz="1800" b="1" dirty="0" smtClean="0"/>
              <a:t>These minimum standards apply to all products dispensed (Managed Care or Fee for Service)</a:t>
            </a:r>
          </a:p>
          <a:p>
            <a:endParaRPr lang="en-US" dirty="0" smtClean="0"/>
          </a:p>
          <a:p>
            <a:endParaRPr lang="en-US" dirty="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3350201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Quality Standards – FFS and Managed Care </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quality standards for incontinence products will apply to all FFS, MMC, and MLTC members.  MMC and MLTC plans will be required to ensure they offer products provided to members that meet the established Medicaid FFS minimum standards</a:t>
            </a:r>
          </a:p>
          <a:p>
            <a:pPr>
              <a:buFont typeface="Wingdings" panose="05000000000000000000" pitchFamily="2" charset="2"/>
              <a:buChar char="§"/>
            </a:pPr>
            <a:endParaRPr lang="en-US" dirty="0" smtClean="0"/>
          </a:p>
          <a:p>
            <a:pPr>
              <a:buFont typeface="Wingdings" panose="05000000000000000000" pitchFamily="2" charset="2"/>
              <a:buChar char="§"/>
            </a:pPr>
            <a:r>
              <a:rPr lang="en-US" dirty="0" smtClean="0"/>
              <a:t>Plans can choose to continue with their own contracts as long as the products dispensed meet the established quality standards</a:t>
            </a:r>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3577512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Preferred Vendor Contract</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The NYS Department of Health has awarded a contract to Twin Med, LLC to become the preferred vendor of incontinence products for Medicaid providers</a:t>
            </a:r>
          </a:p>
          <a:p>
            <a:pPr marL="0" indent="0">
              <a:buNone/>
            </a:pPr>
            <a:endParaRPr lang="en-US" dirty="0" smtClean="0"/>
          </a:p>
          <a:p>
            <a:pPr>
              <a:buFont typeface="Wingdings" panose="05000000000000000000" pitchFamily="2" charset="2"/>
              <a:buChar char="§"/>
            </a:pPr>
            <a:r>
              <a:rPr lang="en-US" dirty="0"/>
              <a:t>Medicaid </a:t>
            </a:r>
            <a:r>
              <a:rPr lang="en-US" dirty="0" smtClean="0"/>
              <a:t>providers </a:t>
            </a:r>
            <a:r>
              <a:rPr lang="en-US" dirty="0"/>
              <a:t>who purchase incontinence supplies from Twin Med will receive competitive pricing as defined by the contract and a defined formulary that meets the new minimum product </a:t>
            </a:r>
            <a:r>
              <a:rPr lang="en-US" dirty="0" smtClean="0"/>
              <a:t>specifications</a:t>
            </a:r>
          </a:p>
          <a:p>
            <a:pPr>
              <a:buFont typeface="Wingdings" panose="05000000000000000000" pitchFamily="2" charset="2"/>
              <a:buChar char="§"/>
            </a:pPr>
            <a:endParaRPr lang="en-US" dirty="0" smtClean="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3054875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000" dirty="0"/>
              <a:t>NYS Medicaid Incontinence Supply Management </a:t>
            </a:r>
            <a:r>
              <a:rPr lang="en-US" sz="3000" dirty="0" smtClean="0"/>
              <a:t>Program</a:t>
            </a:r>
            <a:br>
              <a:rPr lang="en-US" sz="3000" dirty="0" smtClean="0"/>
            </a:br>
            <a:r>
              <a:rPr lang="en-US" sz="3000" dirty="0" smtClean="0"/>
              <a:t>Preferred Vendor Contract</a:t>
            </a:r>
            <a:endParaRPr lang="en-US" sz="3000"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Twin Med, LLC will ensure that the Providers will receive all deliveries within three (3) business days of the date the order was placed.</a:t>
            </a:r>
            <a:r>
              <a:rPr lang="en-US" dirty="0"/>
              <a:t> </a:t>
            </a:r>
            <a:r>
              <a:rPr lang="en-US" dirty="0" smtClean="0"/>
              <a:t> They will have adequate inventory to ensure all deliveries are received within three (3) business days</a:t>
            </a:r>
          </a:p>
          <a:p>
            <a:pPr>
              <a:buFont typeface="Wingdings" panose="05000000000000000000" pitchFamily="2" charset="2"/>
              <a:buChar char="§"/>
            </a:pPr>
            <a:r>
              <a:rPr lang="en-US" dirty="0" smtClean="0"/>
              <a:t>Twin Med will not require a minimum unit order quantity.  No additional delivery fees will be charged to the Medicaid providers based on order size</a:t>
            </a:r>
          </a:p>
          <a:p>
            <a:pPr>
              <a:buFont typeface="Wingdings" panose="05000000000000000000" pitchFamily="2" charset="2"/>
              <a:buChar char="§"/>
            </a:pPr>
            <a:r>
              <a:rPr lang="en-US" dirty="0" smtClean="0"/>
              <a:t>It </a:t>
            </a:r>
            <a:r>
              <a:rPr lang="en-US" dirty="0"/>
              <a:t>will not be mandatory for </a:t>
            </a:r>
            <a:r>
              <a:rPr lang="en-US" dirty="0" smtClean="0"/>
              <a:t>plans or Medicaid </a:t>
            </a:r>
            <a:r>
              <a:rPr lang="en-US" smtClean="0"/>
              <a:t>providers to </a:t>
            </a:r>
            <a:r>
              <a:rPr lang="en-US" dirty="0"/>
              <a:t>purchase from </a:t>
            </a:r>
            <a:r>
              <a:rPr lang="en-US"/>
              <a:t>the </a:t>
            </a:r>
            <a:r>
              <a:rPr lang="en-US" smtClean="0"/>
              <a:t>contracted </a:t>
            </a:r>
            <a:r>
              <a:rPr lang="en-US" dirty="0"/>
              <a:t>preferred wholesale distributor</a:t>
            </a:r>
          </a:p>
          <a:p>
            <a:pPr>
              <a:buFont typeface="Wingdings" panose="05000000000000000000" pitchFamily="2" charset="2"/>
              <a:buChar char="§"/>
            </a:pPr>
            <a:endParaRPr lang="en-US" dirty="0" smtClean="0"/>
          </a:p>
          <a:p>
            <a:pPr marL="0" indent="0">
              <a:buNone/>
            </a:pPr>
            <a:endParaRPr lang="en-US" dirty="0" smtClean="0"/>
          </a:p>
        </p:txBody>
      </p:sp>
      <p:sp>
        <p:nvSpPr>
          <p:cNvPr id="4" name="Content Placeholder 3"/>
          <p:cNvSpPr>
            <a:spLocks noGrp="1"/>
          </p:cNvSpPr>
          <p:nvPr>
            <p:ph sz="quarter" idx="12"/>
          </p:nvPr>
        </p:nvSpPr>
        <p:spPr/>
        <p:txBody>
          <a:bodyPr/>
          <a:lstStyle/>
          <a:p>
            <a:r>
              <a:rPr lang="en-US" dirty="0" smtClean="0"/>
              <a:t>August 2016</a:t>
            </a:r>
            <a:endParaRPr lang="en-US" dirty="0"/>
          </a:p>
        </p:txBody>
      </p:sp>
    </p:spTree>
    <p:extLst>
      <p:ext uri="{BB962C8B-B14F-4D97-AF65-F5344CB8AC3E}">
        <p14:creationId xmlns:p14="http://schemas.microsoft.com/office/powerpoint/2010/main" xmlns="" val="1480623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FDADDE28A481049A9D71CF46584F369" ma:contentTypeVersion="7" ma:contentTypeDescription="Create a new document." ma:contentTypeScope="" ma:versionID="741b2129ebd5dda2ab226623e280152f">
  <xsd:schema xmlns:xsd="http://www.w3.org/2001/XMLSchema" xmlns:xs="http://www.w3.org/2001/XMLSchema" xmlns:p="http://schemas.microsoft.com/office/2006/metadata/properties" xmlns:ns1="http://schemas.microsoft.com/sharepoint/v3" xmlns:ns2="917f6f2d-15e3-4b2e-b8e4-f31a05b2922b" targetNamespace="http://schemas.microsoft.com/office/2006/metadata/properties" ma:root="true" ma:fieldsID="0ccf4e758ebf0643e9a1c40f73f21cd0" ns1:_="" ns2:_="">
    <xsd:import namespace="http://schemas.microsoft.com/sharepoint/v3"/>
    <xsd:import namespace="917f6f2d-15e3-4b2e-b8e4-f31a05b2922b"/>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7f6f2d-15e3-4b2e-b8e4-f31a05b292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F48F042-C3DE-4BD0-98E5-648402516D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17f6f2d-15e3-4b2e-b8e4-f31a05b292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7D6E725-92FB-4600-9D98-ACFBDC17CF57}">
  <ds:schemaRefs>
    <ds:schemaRef ds:uri="http://schemas.microsoft.com/sharepoint/v3/contenttype/forms"/>
  </ds:schemaRefs>
</ds:datastoreItem>
</file>

<file path=customXml/itemProps3.xml><?xml version="1.0" encoding="utf-8"?>
<ds:datastoreItem xmlns:ds="http://schemas.openxmlformats.org/officeDocument/2006/customXml" ds:itemID="{7CA2CE92-FB9F-4519-8375-747118B8B34B}">
  <ds:schemaRefs>
    <ds:schemaRef ds:uri="http://www.w3.org/XML/1998/namespace"/>
    <ds:schemaRef ds:uri="http://purl.org/dc/elements/1.1/"/>
    <ds:schemaRef ds:uri="http://schemas.openxmlformats.org/package/2006/metadata/core-properties"/>
    <ds:schemaRef ds:uri="917f6f2d-15e3-4b2e-b8e4-f31a05b2922b"/>
    <ds:schemaRef ds:uri="http://purl.org/dc/terms/"/>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1901</TotalTime>
  <Words>2120</Words>
  <Application>Microsoft Office PowerPoint</Application>
  <PresentationFormat>Custom</PresentationFormat>
  <Paragraphs>367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Custom Design</vt:lpstr>
      <vt:lpstr>Slide 1</vt:lpstr>
      <vt:lpstr>NYS Medicaid Incontinence Supply Management Program  History </vt:lpstr>
      <vt:lpstr>NYS Medicaid Incontinence Supply Management Program Current Coverage, Utilization, and Management </vt:lpstr>
      <vt:lpstr>NYS Medicaid Incontinence Supply Management Program Current Coverage, Utilization, and Management </vt:lpstr>
      <vt:lpstr>Table 1. Baseline Medicaid Utilization for Fee for Service and Managed Care Populations – 2013 Statistics</vt:lpstr>
      <vt:lpstr>NYS Medicaid Incontinence Supply Management Program Minimum Quality Standards for Incontinence Products </vt:lpstr>
      <vt:lpstr>NYS Medicaid Incontinence Supply Management Program Quality Standards – FFS and Managed Care </vt:lpstr>
      <vt:lpstr>NYS Medicaid Incontinence Supply Management Program Preferred Vendor Contract</vt:lpstr>
      <vt:lpstr>NYS Medicaid Incontinence Supply Management Program Preferred Vendor Contract</vt:lpstr>
      <vt:lpstr>NYS Medicaid Incontinence Supply Management Program Verification of Minimum Quality Standards</vt:lpstr>
      <vt:lpstr>NYS Medicaid Incontinence Supply Management Program Verification of Minimum Quality Standards </vt:lpstr>
      <vt:lpstr>NYS Medicaid Incontinence Supply Management Program Provider Ordering and Customer Support </vt:lpstr>
      <vt:lpstr>NYS Medicaid Incontinence Supply Management Program Twin Med Formulary and Pricing</vt:lpstr>
      <vt:lpstr>NYS Medicaid Incontinence Supply Management Program Products Offered</vt:lpstr>
      <vt:lpstr>NYS Medicaid Incontinence Supply Management Program Pricing (HCPCS codes in BOLD are subject to minimum quality standards)</vt:lpstr>
      <vt:lpstr>NYS Medicaid Incontinence Supply Management Program Twin Med Formulary as of 8/1/2016 </vt:lpstr>
      <vt:lpstr>NYS Medicaid Incontinence Supply Management Program Audit and Complaint Investigation</vt:lpstr>
      <vt:lpstr>NYS Medicaid Incontinence Supply Management Program Twin Med Contact information</vt:lpstr>
      <vt:lpstr>Slide 19</vt:lpstr>
    </vt:vector>
  </TitlesOfParts>
  <Company>NYS Department of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Giuliano</dc:creator>
  <cp:lastModifiedBy>mrutkun</cp:lastModifiedBy>
  <cp:revision>115</cp:revision>
  <cp:lastPrinted>2016-08-17T11:59:54Z</cp:lastPrinted>
  <dcterms:created xsi:type="dcterms:W3CDTF">2014-12-12T19:37:34Z</dcterms:created>
  <dcterms:modified xsi:type="dcterms:W3CDTF">2016-09-02T13:36:49Z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0x010100FFDADDE28A481049A9D71CF46584F369</vt:lpwstr>
  </property>
</Properties>
</file>